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611" r:id="rId2"/>
    <p:sldId id="607" r:id="rId3"/>
    <p:sldId id="550" r:id="rId4"/>
    <p:sldId id="593" r:id="rId5"/>
    <p:sldId id="533" r:id="rId6"/>
    <p:sldId id="599" r:id="rId7"/>
    <p:sldId id="634" r:id="rId8"/>
    <p:sldId id="571" r:id="rId9"/>
    <p:sldId id="545" r:id="rId10"/>
    <p:sldId id="551" r:id="rId11"/>
    <p:sldId id="570" r:id="rId12"/>
    <p:sldId id="600" r:id="rId13"/>
    <p:sldId id="552" r:id="rId14"/>
    <p:sldId id="561" r:id="rId15"/>
    <p:sldId id="572" r:id="rId16"/>
    <p:sldId id="569" r:id="rId17"/>
    <p:sldId id="567" r:id="rId18"/>
    <p:sldId id="594" r:id="rId19"/>
    <p:sldId id="578" r:id="rId20"/>
    <p:sldId id="628" r:id="rId21"/>
    <p:sldId id="629" r:id="rId22"/>
    <p:sldId id="624" r:id="rId23"/>
    <p:sldId id="601" r:id="rId24"/>
    <p:sldId id="630" r:id="rId25"/>
    <p:sldId id="585" r:id="rId26"/>
    <p:sldId id="633" r:id="rId27"/>
    <p:sldId id="631" r:id="rId28"/>
    <p:sldId id="632" r:id="rId29"/>
    <p:sldId id="560" r:id="rId30"/>
    <p:sldId id="583" r:id="rId31"/>
    <p:sldId id="566" r:id="rId32"/>
    <p:sldId id="579" r:id="rId33"/>
    <p:sldId id="577" r:id="rId34"/>
    <p:sldId id="580" r:id="rId35"/>
    <p:sldId id="582" r:id="rId36"/>
    <p:sldId id="547" r:id="rId37"/>
    <p:sldId id="589" r:id="rId38"/>
    <p:sldId id="553" r:id="rId39"/>
    <p:sldId id="586" r:id="rId40"/>
    <p:sldId id="591" r:id="rId41"/>
    <p:sldId id="587" r:id="rId42"/>
    <p:sldId id="568" r:id="rId43"/>
    <p:sldId id="548" r:id="rId44"/>
    <p:sldId id="598" r:id="rId45"/>
    <p:sldId id="612" r:id="rId46"/>
    <p:sldId id="613" r:id="rId47"/>
    <p:sldId id="614" r:id="rId48"/>
    <p:sldId id="615" r:id="rId49"/>
    <p:sldId id="616" r:id="rId50"/>
    <p:sldId id="605" r:id="rId51"/>
    <p:sldId id="606" r:id="rId52"/>
    <p:sldId id="604" r:id="rId53"/>
    <p:sldId id="603" r:id="rId54"/>
    <p:sldId id="618" r:id="rId55"/>
    <p:sldId id="563" r:id="rId56"/>
    <p:sldId id="564" r:id="rId57"/>
    <p:sldId id="597" r:id="rId58"/>
    <p:sldId id="556" r:id="rId59"/>
    <p:sldId id="623" r:id="rId60"/>
    <p:sldId id="554" r:id="rId61"/>
    <p:sldId id="602" r:id="rId62"/>
    <p:sldId id="558" r:id="rId63"/>
    <p:sldId id="620" r:id="rId64"/>
    <p:sldId id="636" r:id="rId65"/>
    <p:sldId id="635" r:id="rId66"/>
    <p:sldId id="621" r:id="rId67"/>
    <p:sldId id="638" r:id="rId68"/>
    <p:sldId id="637" r:id="rId69"/>
    <p:sldId id="622" r:id="rId70"/>
    <p:sldId id="549" r:id="rId71"/>
    <p:sldId id="575" r:id="rId72"/>
    <p:sldId id="627" r:id="rId73"/>
    <p:sldId id="576" r:id="rId74"/>
    <p:sldId id="540" r:id="rId75"/>
    <p:sldId id="562" r:id="rId76"/>
    <p:sldId id="625" r:id="rId77"/>
    <p:sldId id="626"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1612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462" autoAdjust="0"/>
    <p:restoredTop sz="83661" autoAdjust="0"/>
  </p:normalViewPr>
  <p:slideViewPr>
    <p:cSldViewPr snapToGrid="0">
      <p:cViewPr varScale="1">
        <p:scale>
          <a:sx n="101" d="100"/>
          <a:sy n="101" d="100"/>
        </p:scale>
        <p:origin x="1814" y="72"/>
      </p:cViewPr>
      <p:guideLst/>
    </p:cSldViewPr>
  </p:slideViewPr>
  <p:notesTextViewPr>
    <p:cViewPr>
      <p:scale>
        <a:sx n="3" d="2"/>
        <a:sy n="3" d="2"/>
      </p:scale>
      <p:origin x="0" y="0"/>
    </p:cViewPr>
  </p:notesTextViewPr>
  <p:sorterViewPr>
    <p:cViewPr>
      <p:scale>
        <a:sx n="110" d="100"/>
        <a:sy n="110" d="100"/>
      </p:scale>
      <p:origin x="0" y="-8179"/>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dirty="0"/>
              <a:t>ImageNet</a:t>
            </a:r>
            <a:r>
              <a:rPr lang="en-US" sz="2400" baseline="0" dirty="0"/>
              <a:t> Classification top-5 error (%)</a:t>
            </a:r>
            <a:endParaRPr lang="en-US" sz="2400" dirty="0"/>
          </a:p>
        </c:rich>
      </c:tx>
      <c:layout>
        <c:manualLayout>
          <c:xMode val="edge"/>
          <c:yMode val="edge"/>
          <c:x val="0.25821483056251054"/>
          <c:y val="0.86156638815558662"/>
        </c:manualLayout>
      </c:layout>
      <c:overlay val="1"/>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1744125329111192E-2"/>
          <c:y val="4.2785603230929926E-2"/>
          <c:w val="0.93359314115741132"/>
          <c:h val="0.68629120484730877"/>
        </c:manualLayout>
      </c:layout>
      <c:barChart>
        <c:barDir val="col"/>
        <c:grouping val="clustered"/>
        <c:varyColors val="0"/>
        <c:ser>
          <c:idx val="0"/>
          <c:order val="0"/>
          <c:tx>
            <c:strRef>
              <c:f>Sheet1!$C$1</c:f>
              <c:strCache>
                <c:ptCount val="1"/>
                <c:pt idx="0">
                  <c:v>top-5 test</c:v>
                </c:pt>
              </c:strCache>
            </c:strRef>
          </c:tx>
          <c:spPr>
            <a:solidFill>
              <a:schemeClr val="accent1"/>
            </a:solidFill>
            <a:ln>
              <a:solidFill>
                <a:schemeClr val="tx1">
                  <a:lumMod val="50000"/>
                  <a:lumOff val="50000"/>
                </a:schemeClr>
              </a:solidFill>
            </a:ln>
            <a:effectLst/>
          </c:spPr>
          <c:invertIfNegative val="0"/>
          <c:dPt>
            <c:idx val="0"/>
            <c:invertIfNegative val="0"/>
            <c:bubble3D val="0"/>
            <c:spPr>
              <a:solidFill>
                <a:schemeClr val="accent2"/>
              </a:solidFill>
              <a:ln>
                <a:solidFill>
                  <a:schemeClr val="tx1">
                    <a:lumMod val="50000"/>
                    <a:lumOff val="50000"/>
                  </a:schemeClr>
                </a:solidFill>
              </a:ln>
              <a:effectLst/>
            </c:spPr>
            <c:extLst>
              <c:ext xmlns:c16="http://schemas.microsoft.com/office/drawing/2014/chart" uri="{C3380CC4-5D6E-409C-BE32-E72D297353CC}">
                <c16:uniqueId val="{00000001-FA76-4C76-A7EA-0499AAC47BD9}"/>
              </c:ext>
            </c:extLst>
          </c:dPt>
          <c:dPt>
            <c:idx val="3"/>
            <c:invertIfNegative val="0"/>
            <c:bubble3D val="0"/>
            <c:spPr>
              <a:solidFill>
                <a:schemeClr val="accent1"/>
              </a:solidFill>
              <a:ln>
                <a:solidFill>
                  <a:schemeClr val="tx1">
                    <a:lumMod val="50000"/>
                    <a:lumOff val="50000"/>
                  </a:schemeClr>
                </a:solidFill>
              </a:ln>
              <a:effectLst/>
            </c:spPr>
            <c:extLst>
              <c:ext xmlns:c16="http://schemas.microsoft.com/office/drawing/2014/chart" uri="{C3380CC4-5D6E-409C-BE32-E72D297353CC}">
                <c16:uniqueId val="{00000003-FA76-4C76-A7EA-0499AAC47BD9}"/>
              </c:ext>
            </c:extLst>
          </c:dPt>
          <c:dPt>
            <c:idx val="4"/>
            <c:invertIfNegative val="0"/>
            <c:bubble3D val="0"/>
            <c:spPr>
              <a:solidFill>
                <a:schemeClr val="accent1"/>
              </a:solidFill>
              <a:ln>
                <a:solidFill>
                  <a:schemeClr val="tx1">
                    <a:lumMod val="50000"/>
                    <a:lumOff val="50000"/>
                  </a:schemeClr>
                </a:solidFill>
              </a:ln>
              <a:effectLst/>
            </c:spPr>
            <c:extLst>
              <c:ext xmlns:c16="http://schemas.microsoft.com/office/drawing/2014/chart" uri="{C3380CC4-5D6E-409C-BE32-E72D297353CC}">
                <c16:uniqueId val="{00000005-FA76-4C76-A7EA-0499AAC47BD9}"/>
              </c:ext>
            </c:extLst>
          </c:dPt>
          <c:dLbls>
            <c:dLbl>
              <c:idx val="0"/>
              <c:tx>
                <c:rich>
                  <a:bodyPr/>
                  <a:lstStyle/>
                  <a:p>
                    <a:r>
                      <a:rPr lang="en-US"/>
                      <a:t>3.57</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A76-4C76-A7EA-0499AAC47BD9}"/>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Sheet1!$B$2:$B$8</c:f>
              <c:strCache>
                <c:ptCount val="7"/>
                <c:pt idx="0">
                  <c:v>ILSVRC'15 ResNet</c:v>
                </c:pt>
                <c:pt idx="1">
                  <c:v>ILSVRC'14 GoogleNet</c:v>
                </c:pt>
                <c:pt idx="2">
                  <c:v>ILSVRC'14
VGG</c:v>
                </c:pt>
                <c:pt idx="3">
                  <c:v>ILSVRC'13</c:v>
                </c:pt>
                <c:pt idx="4">
                  <c:v>ILSVRC'12 AlexNet</c:v>
                </c:pt>
                <c:pt idx="5">
                  <c:v>ILSVRC'11</c:v>
                </c:pt>
                <c:pt idx="6">
                  <c:v>ILSVRC'10</c:v>
                </c:pt>
              </c:strCache>
            </c:strRef>
          </c:cat>
          <c:val>
            <c:numRef>
              <c:f>Sheet1!$C$2:$C$8</c:f>
              <c:numCache>
                <c:formatCode>0.0</c:formatCode>
                <c:ptCount val="7"/>
                <c:pt idx="0">
                  <c:v>3.57</c:v>
                </c:pt>
                <c:pt idx="1">
                  <c:v>6.66</c:v>
                </c:pt>
                <c:pt idx="2">
                  <c:v>7.3</c:v>
                </c:pt>
                <c:pt idx="3">
                  <c:v>11.7</c:v>
                </c:pt>
                <c:pt idx="4">
                  <c:v>16.399999999999999</c:v>
                </c:pt>
                <c:pt idx="5">
                  <c:v>25.8</c:v>
                </c:pt>
                <c:pt idx="6">
                  <c:v>28.2</c:v>
                </c:pt>
              </c:numCache>
            </c:numRef>
          </c:val>
          <c:extLst>
            <c:ext xmlns:c16="http://schemas.microsoft.com/office/drawing/2014/chart" uri="{C3380CC4-5D6E-409C-BE32-E72D297353CC}">
              <c16:uniqueId val="{00000006-FA76-4C76-A7EA-0499AAC47BD9}"/>
            </c:ext>
          </c:extLst>
        </c:ser>
        <c:dLbls>
          <c:showLegendKey val="0"/>
          <c:showVal val="0"/>
          <c:showCatName val="0"/>
          <c:showSerName val="0"/>
          <c:showPercent val="0"/>
          <c:showBubbleSize val="0"/>
        </c:dLbls>
        <c:gapWidth val="219"/>
        <c:overlap val="-27"/>
        <c:axId val="315925896"/>
        <c:axId val="317029664"/>
      </c:barChart>
      <c:lineChart>
        <c:grouping val="standard"/>
        <c:varyColors val="0"/>
        <c:ser>
          <c:idx val="1"/>
          <c:order val="1"/>
          <c:tx>
            <c:strRef>
              <c:f>Sheet1!$D$1</c:f>
              <c:strCache>
                <c:ptCount val="1"/>
                <c:pt idx="0">
                  <c:v>depth</c:v>
                </c:pt>
              </c:strCache>
            </c:strRef>
          </c:tx>
          <c:spPr>
            <a:ln w="28575" cap="rnd">
              <a:solidFill>
                <a:schemeClr val="accent2"/>
              </a:solidFill>
              <a:prstDash val="dash"/>
              <a:round/>
            </a:ln>
            <a:effectLst/>
          </c:spPr>
          <c:marker>
            <c:symbol val="triangle"/>
            <c:size val="12"/>
            <c:spPr>
              <a:solidFill>
                <a:schemeClr val="accent2"/>
              </a:solidFill>
              <a:ln w="9525">
                <a:solidFill>
                  <a:schemeClr val="accent2"/>
                </a:solidFill>
                <a:prstDash val="solid"/>
              </a:ln>
              <a:effectLst/>
            </c:spPr>
          </c:marker>
          <c:cat>
            <c:strRef>
              <c:f>Sheet1!$B$2:$B$8</c:f>
              <c:strCache>
                <c:ptCount val="7"/>
                <c:pt idx="0">
                  <c:v>ILSVRC'15 ResNet</c:v>
                </c:pt>
                <c:pt idx="1">
                  <c:v>ILSVRC'14 GoogleNet</c:v>
                </c:pt>
                <c:pt idx="2">
                  <c:v>ILSVRC'14
VGG</c:v>
                </c:pt>
                <c:pt idx="3">
                  <c:v>ILSVRC'13</c:v>
                </c:pt>
                <c:pt idx="4">
                  <c:v>ILSVRC'12 AlexNet</c:v>
                </c:pt>
                <c:pt idx="5">
                  <c:v>ILSVRC'11</c:v>
                </c:pt>
                <c:pt idx="6">
                  <c:v>ILSVRC'10</c:v>
                </c:pt>
              </c:strCache>
            </c:strRef>
          </c:cat>
          <c:val>
            <c:numRef>
              <c:f>Sheet1!$D$2:$D$8</c:f>
              <c:numCache>
                <c:formatCode>General</c:formatCode>
                <c:ptCount val="7"/>
                <c:pt idx="0">
                  <c:v>152</c:v>
                </c:pt>
                <c:pt idx="1">
                  <c:v>22</c:v>
                </c:pt>
                <c:pt idx="2">
                  <c:v>19</c:v>
                </c:pt>
                <c:pt idx="3">
                  <c:v>8</c:v>
                </c:pt>
                <c:pt idx="4">
                  <c:v>8</c:v>
                </c:pt>
                <c:pt idx="5">
                  <c:v>3</c:v>
                </c:pt>
                <c:pt idx="6">
                  <c:v>3</c:v>
                </c:pt>
              </c:numCache>
            </c:numRef>
          </c:val>
          <c:smooth val="0"/>
          <c:extLst>
            <c:ext xmlns:c16="http://schemas.microsoft.com/office/drawing/2014/chart" uri="{C3380CC4-5D6E-409C-BE32-E72D297353CC}">
              <c16:uniqueId val="{00000007-FA76-4C76-A7EA-0499AAC47BD9}"/>
            </c:ext>
          </c:extLst>
        </c:ser>
        <c:dLbls>
          <c:showLegendKey val="0"/>
          <c:showVal val="0"/>
          <c:showCatName val="0"/>
          <c:showSerName val="0"/>
          <c:showPercent val="0"/>
          <c:showBubbleSize val="0"/>
        </c:dLbls>
        <c:marker val="1"/>
        <c:smooth val="0"/>
        <c:axId val="317030448"/>
        <c:axId val="317030056"/>
      </c:lineChart>
      <c:catAx>
        <c:axId val="315925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t" anchorCtr="1"/>
          <a:lstStyle/>
          <a:p>
            <a:pPr>
              <a:defRPr sz="1800" b="0" i="0" u="none" strike="noStrike" kern="1200" baseline="0">
                <a:solidFill>
                  <a:schemeClr val="tx1"/>
                </a:solidFill>
                <a:latin typeface="+mn-lt"/>
                <a:ea typeface="+mn-ea"/>
                <a:cs typeface="+mn-cs"/>
              </a:defRPr>
            </a:pPr>
            <a:endParaRPr lang="en-US"/>
          </a:p>
        </c:txPr>
        <c:crossAx val="317029664"/>
        <c:crosses val="autoZero"/>
        <c:auto val="1"/>
        <c:lblAlgn val="ctr"/>
        <c:lblOffset val="100"/>
        <c:noMultiLvlLbl val="0"/>
      </c:catAx>
      <c:valAx>
        <c:axId val="317029664"/>
        <c:scaling>
          <c:orientation val="minMax"/>
          <c:max val="30"/>
          <c:min val="0"/>
        </c:scaling>
        <c:delete val="0"/>
        <c:axPos val="l"/>
        <c:numFmt formatCode="0.0"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5925896"/>
        <c:crosses val="autoZero"/>
        <c:crossBetween val="between"/>
      </c:valAx>
      <c:valAx>
        <c:axId val="317030056"/>
        <c:scaling>
          <c:orientation val="minMax"/>
          <c:max val="200"/>
        </c:scaling>
        <c:delete val="0"/>
        <c:axPos val="r"/>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7030448"/>
        <c:crosses val="max"/>
        <c:crossBetween val="between"/>
      </c:valAx>
      <c:catAx>
        <c:axId val="317030448"/>
        <c:scaling>
          <c:orientation val="minMax"/>
        </c:scaling>
        <c:delete val="1"/>
        <c:axPos val="b"/>
        <c:numFmt formatCode="General" sourceLinked="1"/>
        <c:majorTickMark val="out"/>
        <c:minorTickMark val="none"/>
        <c:tickLblPos val="nextTo"/>
        <c:crossAx val="317030056"/>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27AE4C-6BAA-41F1-A48B-61857A31E952}" type="datetimeFigureOut">
              <a:rPr lang="en-US" smtClean="0"/>
              <a:t>3/17/2017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0EADDA-AF2E-4326-8C68-D99D9DDE3304}" type="slidenum">
              <a:rPr lang="en-US" smtClean="0"/>
              <a:t>‹#›</a:t>
            </a:fld>
            <a:endParaRPr lang="en-US"/>
          </a:p>
        </p:txBody>
      </p:sp>
    </p:spTree>
    <p:extLst>
      <p:ext uri="{BB962C8B-B14F-4D97-AF65-F5344CB8AC3E}">
        <p14:creationId xmlns:p14="http://schemas.microsoft.com/office/powerpoint/2010/main" val="2266780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jdeng"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github.com/dmlc/mxnet/tree/master/amalgamation"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arxiv.org/abs/1602.07360"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caffe.berkeleyvision.org/"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https://hongkongphooey.wordpress.com/2009/02/18/first-look-huawei-android-phone/</a:t>
            </a:r>
          </a:p>
          <a:p>
            <a:r>
              <a:rPr lang="en-US" dirty="0"/>
              <a:t>https://medium.com/@startuphackers/building-a-deep-learning-neural-network-startup-7032932e09c</a:t>
            </a:r>
          </a:p>
        </p:txBody>
      </p:sp>
      <p:sp>
        <p:nvSpPr>
          <p:cNvPr id="4" name="Slide Number Placeholder 3"/>
          <p:cNvSpPr>
            <a:spLocks noGrp="1"/>
          </p:cNvSpPr>
          <p:nvPr>
            <p:ph type="sldNum" sz="quarter" idx="10"/>
          </p:nvPr>
        </p:nvSpPr>
        <p:spPr/>
        <p:txBody>
          <a:bodyPr/>
          <a:lstStyle/>
          <a:p>
            <a:fld id="{340EADDA-AF2E-4326-8C68-D99D9DDE3304}" type="slidenum">
              <a:rPr lang="en-US" smtClean="0"/>
              <a:t>1</a:t>
            </a:fld>
            <a:endParaRPr lang="en-US"/>
          </a:p>
        </p:txBody>
      </p:sp>
    </p:spTree>
    <p:extLst>
      <p:ext uri="{BB962C8B-B14F-4D97-AF65-F5344CB8AC3E}">
        <p14:creationId xmlns:p14="http://schemas.microsoft.com/office/powerpoint/2010/main" val="1483167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16957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94801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r>
              <a:rPr lang="en-US" dirty="0"/>
              <a:t>Speedups :</a:t>
            </a:r>
            <a:r>
              <a:rPr lang="en-US" baseline="0" dirty="0"/>
              <a:t> </a:t>
            </a:r>
            <a:r>
              <a:rPr lang="en-US" dirty="0"/>
              <a:t>No need to decode JPEGs, directly deal with camera</a:t>
            </a:r>
            <a:r>
              <a:rPr lang="en-US" baseline="0" dirty="0"/>
              <a:t> image buffers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93171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Very memory efficient.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MXNet can consume as little as 4 GB of memory when serving deep networks with as many as 1000 layers</a:t>
            </a:r>
            <a:endParaRPr lang="en-US" b="0" i="0" dirty="0">
              <a:effectLst/>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Deep learning (DL) systems are complex and often have a few of dependencies. It is often painful to port a DL library into different platforms, especially for smart devices. There is one fun way to solve this problem: provide a light interface and putting all required codes into </a:t>
            </a:r>
            <a:r>
              <a:rPr lang="en-US" sz="1200" b="1" i="1" kern="1200" dirty="0">
                <a:solidFill>
                  <a:schemeClr val="tx1"/>
                </a:solidFill>
                <a:effectLst/>
                <a:latin typeface="+mn-lt"/>
                <a:ea typeface="+mn-ea"/>
                <a:cs typeface="+mn-cs"/>
              </a:rPr>
              <a:t>a single file</a:t>
            </a:r>
            <a:r>
              <a:rPr lang="en-US" sz="1200" b="0" i="0" kern="1200" dirty="0">
                <a:solidFill>
                  <a:schemeClr val="tx1"/>
                </a:solidFill>
                <a:effectLst/>
                <a:latin typeface="+mn-lt"/>
                <a:ea typeface="+mn-ea"/>
                <a:cs typeface="+mn-cs"/>
              </a:rPr>
              <a:t> with minimal dependencies.</a:t>
            </a:r>
          </a:p>
          <a:p>
            <a:r>
              <a:rPr lang="en-US" sz="1200" b="0" i="0" kern="1200" dirty="0">
                <a:solidFill>
                  <a:schemeClr val="tx1"/>
                </a:solidFill>
                <a:effectLst/>
                <a:latin typeface="+mn-lt"/>
                <a:ea typeface="+mn-ea"/>
                <a:cs typeface="+mn-cs"/>
              </a:rPr>
              <a:t>The idea of amalgamation comes from SQLite and other projects, which pack all code into a single source file. To create the library, you only need to compile that single file. This simplifies porting to various platforms. Thanks to </a:t>
            </a:r>
            <a:r>
              <a:rPr lang="en-US" sz="1200" b="0" i="0" u="none" strike="noStrike" kern="1200" dirty="0">
                <a:solidFill>
                  <a:schemeClr val="tx1"/>
                </a:solidFill>
                <a:effectLst/>
                <a:latin typeface="+mn-lt"/>
                <a:ea typeface="+mn-ea"/>
                <a:cs typeface="+mn-cs"/>
                <a:hlinkClick r:id="rId3"/>
              </a:rPr>
              <a:t>Jack Deng</a:t>
            </a:r>
            <a:r>
              <a:rPr lang="en-US" sz="1200" b="0" i="0" kern="1200" dirty="0">
                <a:solidFill>
                  <a:schemeClr val="tx1"/>
                </a:solidFill>
                <a:effectLst/>
                <a:latin typeface="+mn-lt"/>
                <a:ea typeface="+mn-ea"/>
                <a:cs typeface="+mn-cs"/>
              </a:rPr>
              <a:t>, MXNet provides an </a:t>
            </a:r>
            <a:r>
              <a:rPr lang="en-US" sz="1200" b="0" i="0" u="none" strike="noStrike" kern="1200" dirty="0">
                <a:solidFill>
                  <a:schemeClr val="tx1"/>
                </a:solidFill>
                <a:effectLst/>
                <a:latin typeface="+mn-lt"/>
                <a:ea typeface="+mn-ea"/>
                <a:cs typeface="+mn-cs"/>
                <a:hlinkClick r:id="rId4"/>
              </a:rPr>
              <a:t>amalgamation</a:t>
            </a:r>
            <a:r>
              <a:rPr lang="en-US" sz="1200" b="0" i="0" kern="1200" dirty="0">
                <a:solidFill>
                  <a:schemeClr val="tx1"/>
                </a:solidFill>
                <a:effectLst/>
                <a:latin typeface="+mn-lt"/>
                <a:ea typeface="+mn-ea"/>
                <a:cs typeface="+mn-cs"/>
              </a:rPr>
              <a:t> script, that compiles all code needed for prediction based on trained DL models into a single .cc file, which has approximately 30K lines of code. The only dependency is a BLAS library.</a:t>
            </a:r>
          </a:p>
          <a:p>
            <a:pPr marL="0" indent="0">
              <a:buFontTx/>
              <a:buNone/>
            </a:pPr>
            <a:r>
              <a:rPr lang="en-US" sz="1200" b="0" i="0" kern="1200" dirty="0">
                <a:solidFill>
                  <a:schemeClr val="tx1"/>
                </a:solidFill>
                <a:effectLst/>
                <a:latin typeface="+mn-lt"/>
                <a:ea typeface="+mn-ea"/>
                <a:cs typeface="+mn-cs"/>
              </a:rPr>
              <a:t>The compiled library can be used by any other programming language.</a:t>
            </a:r>
          </a:p>
          <a:p>
            <a:pPr marL="0" indent="0">
              <a:buFontTx/>
              <a:buNone/>
            </a:pPr>
            <a:r>
              <a:rPr lang="en-US" sz="1200" b="0" i="0" kern="1200" dirty="0">
                <a:solidFill>
                  <a:schemeClr val="tx1"/>
                </a:solidFill>
                <a:effectLst/>
                <a:latin typeface="+mn-lt"/>
                <a:ea typeface="+mn-ea"/>
                <a:cs typeface="+mn-cs"/>
              </a:rPr>
              <a:t>By using amalgamation, we can easily port the prediction library to mobile devices, with nearly no dependency. Compiling on a smart platform is no longer a painful task. After compiling the library for smart platforms, the last thing is to call C-API in the target language (Java/Swift).</a:t>
            </a:r>
          </a:p>
          <a:p>
            <a:pPr marL="0" indent="0">
              <a:buFontTx/>
              <a:buNone/>
            </a:pPr>
            <a:r>
              <a:rPr lang="en-US" sz="1200" b="0" i="0" kern="1200" dirty="0">
                <a:solidFill>
                  <a:schemeClr val="tx1"/>
                </a:solidFill>
                <a:effectLst/>
                <a:latin typeface="+mn-lt"/>
                <a:ea typeface="+mn-ea"/>
                <a:cs typeface="+mn-cs"/>
              </a:rPr>
              <a:t>This does</a:t>
            </a:r>
            <a:r>
              <a:rPr lang="en-US" sz="1200" b="0" i="0" kern="1200" baseline="0" dirty="0">
                <a:solidFill>
                  <a:schemeClr val="tx1"/>
                </a:solidFill>
                <a:effectLst/>
                <a:latin typeface="+mn-lt"/>
                <a:ea typeface="+mn-ea"/>
                <a:cs typeface="+mn-cs"/>
              </a:rPr>
              <a:t> not use GPU.</a:t>
            </a:r>
          </a:p>
          <a:p>
            <a:pPr marL="0" indent="0">
              <a:buFontTx/>
              <a:buNone/>
            </a:pPr>
            <a:r>
              <a:rPr lang="en-US" dirty="0"/>
              <a:t>It mentions about dependency on BLAS, because of which it seems it uses CPU on mobile</a:t>
            </a:r>
          </a:p>
          <a:p>
            <a:pPr marL="0" indent="0">
              <a:buFontTx/>
              <a:buNone/>
            </a:pPr>
            <a:endParaRPr lang="en-US" dirty="0"/>
          </a:p>
          <a:p>
            <a:pPr marL="0" indent="0">
              <a:buFontTx/>
              <a:buNone/>
            </a:pPr>
            <a:r>
              <a:rPr lang="en-US" dirty="0"/>
              <a:t>BLAS (Basic Linear Algebraic Subprograms) is at the heart of AI computation. Because of the sheer amount of number-crunching involved in these complex models the math routines must be optimized as much as possible. The computational firepower of GPUs make them ideal processors for AI models.</a:t>
            </a:r>
          </a:p>
          <a:p>
            <a:pPr marL="0" indent="0">
              <a:buFontTx/>
              <a:buNone/>
            </a:pPr>
            <a:endParaRPr lang="en-US" dirty="0"/>
          </a:p>
          <a:p>
            <a:pPr marL="0" indent="0">
              <a:buFontTx/>
              <a:buNone/>
            </a:pPr>
            <a:r>
              <a:rPr lang="en-US" dirty="0"/>
              <a:t>It appears that MXNet can use Atlas (</a:t>
            </a:r>
            <a:r>
              <a:rPr lang="en-US" dirty="0" err="1"/>
              <a:t>libblas</a:t>
            </a:r>
            <a:r>
              <a:rPr lang="en-US" dirty="0"/>
              <a:t>), </a:t>
            </a:r>
            <a:r>
              <a:rPr lang="en-US" dirty="0" err="1"/>
              <a:t>OpenBLAS</a:t>
            </a:r>
            <a:r>
              <a:rPr lang="en-US" dirty="0"/>
              <a:t>, and MKL. These are CPU-based libraries.</a:t>
            </a:r>
          </a:p>
          <a:p>
            <a:pPr marL="0" indent="0">
              <a:buFontTx/>
              <a:buNone/>
            </a:pPr>
            <a:endParaRPr lang="en-US" dirty="0"/>
          </a:p>
          <a:p>
            <a:pPr marL="0" indent="0">
              <a:buFontTx/>
              <a:buNone/>
            </a:pPr>
            <a:r>
              <a:rPr lang="en-US" dirty="0"/>
              <a:t>Currently the main option for running BLAS on a GPU is </a:t>
            </a:r>
            <a:r>
              <a:rPr lang="en-US" dirty="0" err="1"/>
              <a:t>CuBLAS</a:t>
            </a:r>
            <a:r>
              <a:rPr lang="en-US" dirty="0"/>
              <a:t>, developed specifically for NVIDIA (CUDA) GPUs. Apparently MXNet can use </a:t>
            </a:r>
            <a:r>
              <a:rPr lang="en-US" dirty="0" err="1"/>
              <a:t>CuBLAS</a:t>
            </a:r>
            <a:r>
              <a:rPr lang="en-US" dirty="0"/>
              <a:t> in addition to the CPU libraries.</a:t>
            </a:r>
          </a:p>
          <a:p>
            <a:pPr marL="0" indent="0">
              <a:buFontTx/>
              <a:buNone/>
            </a:pPr>
            <a:endParaRPr lang="en-US" dirty="0"/>
          </a:p>
          <a:p>
            <a:pPr marL="0" indent="0">
              <a:buFontTx/>
              <a:buNone/>
            </a:pPr>
            <a:r>
              <a:rPr lang="en-US" dirty="0"/>
              <a:t>The GPU in many mobile devices is a lower-power chip that works with ARM architectures which doesn't have a dedicated BLAS library yet.</a:t>
            </a:r>
          </a:p>
          <a:p>
            <a:pPr marL="0" indent="0">
              <a:buFontTx/>
              <a:buNone/>
            </a:pPr>
            <a:endParaRPr lang="en-US" dirty="0"/>
          </a:p>
          <a:p>
            <a:pPr marL="0" indent="0">
              <a:buFontTx/>
              <a:buNone/>
            </a:pPr>
            <a:r>
              <a:rPr lang="en-US" dirty="0"/>
              <a:t>what are my other options?</a:t>
            </a:r>
          </a:p>
          <a:p>
            <a:pPr marL="0" indent="0">
              <a:buFontTx/>
              <a:buNone/>
            </a:pPr>
            <a:endParaRPr lang="en-US" dirty="0"/>
          </a:p>
          <a:p>
            <a:pPr marL="0" indent="0">
              <a:buFontTx/>
              <a:buNone/>
            </a:pPr>
            <a:r>
              <a:rPr lang="en-US" dirty="0"/>
              <a:t>Just go with the CPU. Since it's the training that's extremely compute-intensive, using the CPU for inference isn't the show-stopper you think it is. In </a:t>
            </a:r>
            <a:r>
              <a:rPr lang="en-US" dirty="0" err="1"/>
              <a:t>OpenBLAS</a:t>
            </a:r>
            <a:r>
              <a:rPr lang="en-US" dirty="0"/>
              <a:t>, the routines are written in assembly and hand-optimized for each CPU it can run on. This includes ARM.</a:t>
            </a:r>
          </a:p>
          <a:p>
            <a:pPr marL="0" indent="0">
              <a:buFontTx/>
              <a:buNone/>
            </a:pPr>
            <a:endParaRPr lang="en-US" dirty="0"/>
          </a:p>
          <a:p>
            <a:pPr marL="0" indent="0">
              <a:buFontTx/>
              <a:buNone/>
            </a:pPr>
            <a:r>
              <a:rPr lang="en-US" dirty="0"/>
              <a:t>Using a C++-based framework like MXNet is probably the best choice if you are trying to go cross-platform. </a:t>
            </a:r>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38544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92837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r>
              <a:rPr lang="en-US" dirty="0"/>
              <a:t>Different methods are employed in acceleration of different layers in </a:t>
            </a:r>
            <a:r>
              <a:rPr lang="en-US" dirty="0" err="1"/>
              <a:t>CNNdroid</a:t>
            </a:r>
            <a:r>
              <a:rPr lang="en-US" dirty="0"/>
              <a:t>. Convolution and fully connected layers, which are data-parallel and normally more compute intensive, are accelerated on the mobile GPU using </a:t>
            </a:r>
            <a:r>
              <a:rPr lang="en-US" dirty="0" err="1"/>
              <a:t>RenderScript</a:t>
            </a:r>
            <a:r>
              <a:rPr lang="en-US" dirty="0"/>
              <a:t> framework.</a:t>
            </a:r>
          </a:p>
          <a:p>
            <a:pPr marL="0" indent="0">
              <a:buFontTx/>
              <a:buNone/>
            </a:pPr>
            <a:endParaRPr lang="en-US" dirty="0"/>
          </a:p>
          <a:p>
            <a:pPr marL="0" indent="0">
              <a:buFontTx/>
              <a:buNone/>
            </a:pPr>
            <a:r>
              <a:rPr lang="en-US" dirty="0"/>
              <a:t>A considerable portion of these two layers can be expressed as dot products. The dot products are more efficiently calculated on SIMD units of the target mobile GPU. Therefore, we divide the computation in many vector operations and use the pre-defined dot function of the </a:t>
            </a:r>
            <a:r>
              <a:rPr lang="en-US" dirty="0" err="1"/>
              <a:t>RenderScript</a:t>
            </a:r>
            <a:r>
              <a:rPr lang="en-US" dirty="0"/>
              <a:t> framework. In other words, we explicitly express this level of parallelism in software, and as opposed to CUDA-based desktop libraries, do not leave it to GPU’s hardware scheduler. Comparing with convolution and fully connected layers, other layers are relatively less compute intensive and not efficient on mobile GPU. Therefore, they are accelerated on multi-core mobile CPU via multi-threading. Since </a:t>
            </a:r>
            <a:r>
              <a:rPr lang="en-US" dirty="0" err="1"/>
              <a:t>ReLU</a:t>
            </a:r>
            <a:r>
              <a:rPr lang="en-US" dirty="0"/>
              <a:t> layer usually appears after a convolution or fully connected layer, it is embedded into its previous layer in order to increase the performance in cases where multiple images are fed to the </a:t>
            </a:r>
            <a:r>
              <a:rPr lang="en-US" dirty="0" err="1"/>
              <a:t>CNNdroid</a:t>
            </a:r>
            <a:r>
              <a:rPr lang="en-US" dirty="0"/>
              <a:t> engine</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46089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76854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r>
              <a:rPr lang="en-US" dirty="0"/>
              <a:t>Mostly community contributions,</a:t>
            </a:r>
            <a:r>
              <a:rPr lang="en-US" baseline="0" dirty="0"/>
              <a:t> not part of the main app</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93252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2362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6554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73915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44086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52502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8407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56402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Learned hierarchical features from a deep learning algorithm. Each feature can be thought of as a filter, which filters the input image for that feature (a nose). If the feature is found, the responsible units generate large activations, which can be picked up by the later classifier stages as a good indicator that the class is present.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9227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practice, we don’t usually train an entire DCNN from scratch with random initialization. This is because it is relatively rare to have a dataset of sufficient size that is required for the depth of network required. Instead, it is common to pre-train a DCNN on a very large dataset and then use the trained DCNN weights either as an initialization or a fixed feature extractor for the task of interest.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Fine-Tuning</a:t>
            </a:r>
            <a:r>
              <a:rPr lang="en-US" sz="1200" b="0" i="0" kern="1200" dirty="0">
                <a:solidFill>
                  <a:schemeClr val="tx1"/>
                </a:solidFill>
                <a:effectLst/>
                <a:latin typeface="+mn-lt"/>
                <a:ea typeface="+mn-ea"/>
                <a:cs typeface="+mn-cs"/>
              </a:rPr>
              <a:t>: Transfer learning strategies depend on various factors, but the two most important ones are the size of the new dataset, and its similarity to the original dataset. Keeping in mind that DCNN features are more generic in early layers and more dataset-specific in later layers, there are four major scenarios:</a:t>
            </a:r>
          </a:p>
          <a:p>
            <a:r>
              <a:rPr lang="en-US" sz="1200" b="0" i="0" kern="1200" dirty="0">
                <a:solidFill>
                  <a:schemeClr val="tx1"/>
                </a:solidFill>
                <a:effectLst/>
                <a:latin typeface="+mn-lt"/>
                <a:ea typeface="+mn-ea"/>
                <a:cs typeface="+mn-cs"/>
              </a:rPr>
              <a:t>New dataset is smaller in size and similar in content compared to original dataset: If the data is small, it is not a good idea to fine-tune the DCNN due to overfitting concerns. Since the data is similar to the original data, we expect higher-level features in the DCNN to be relevant to this dataset as well. Hence, the best idea might be to train a linear classifier on the CNN-features.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New dataset is relatively large in size and similar in content compared to the original dataset: Since we have more data, we can have more confidence that we would not over fit if we were to try to fine-tune through the full network.</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New dataset is smaller in size but very different in content compared to the original dataset: Since the data is small, it is likely best to only train a linear classifier. Since the dataset is very different, it might not be best to train the classifier from the top of the network, which contains more dataset-specific features. Instead, it might work better to train a classifier from activations somewhere earlier in the network.</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New dataset is relatively large in size and very different in content compared to the original dataset: Since the dataset is very large, we may expect that we can afford to train a DCNN from scratch. However, in practice it is very often still beneficial to initialize with weights from a pre-trained model. In this case, we would have enough data and confidence to fine-tune through the entire network.</a:t>
            </a:r>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56491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practice, we don’t usually train an entire DCNN from scratch with random initialization. This is because it is relatively rare to have a dataset of sufficient size that is required for the depth of network required. Instead, it is common to pre-train a DCNN on a very large dataset and then use the trained DCNN weights either as an initialization or a fixed feature extractor for the task of interest.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Fine-Tuning</a:t>
            </a:r>
            <a:r>
              <a:rPr lang="en-US" sz="1200" b="0" i="0" kern="1200" dirty="0">
                <a:solidFill>
                  <a:schemeClr val="tx1"/>
                </a:solidFill>
                <a:effectLst/>
                <a:latin typeface="+mn-lt"/>
                <a:ea typeface="+mn-ea"/>
                <a:cs typeface="+mn-cs"/>
              </a:rPr>
              <a:t>: Transfer learning strategies depend on various factors, but the two most important ones are the size of the new dataset, and its similarity to the original dataset. Keeping in mind that DCNN features are more generic in early layers and more dataset-specific in later layers, there are four major scenarios:</a:t>
            </a:r>
          </a:p>
          <a:p>
            <a:r>
              <a:rPr lang="en-US" sz="1200" b="0" i="0" kern="1200" dirty="0">
                <a:solidFill>
                  <a:schemeClr val="tx1"/>
                </a:solidFill>
                <a:effectLst/>
                <a:latin typeface="+mn-lt"/>
                <a:ea typeface="+mn-ea"/>
                <a:cs typeface="+mn-cs"/>
              </a:rPr>
              <a:t>New dataset is smaller in size and similar in content compared to original dataset: If the data is small, it is not a good idea to fine-tune the DCNN due to overfitting concerns. Since the data is similar to the original data, we expect higher-level features in the DCNN to be relevant to this dataset as well. Hence, the best idea might be to train a linear classifier on the CNN-features.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New dataset is relatively large in size and similar in content compared to the original dataset: Since we have more data, we can have more confidence that we would not over fit if we were to try to fine-tune through the full network.</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New dataset is smaller in size but very different in content compared to the original dataset: Since the data is small, it is likely best to only train a linear classifier. Since the dataset is very different, it might not be best to train the classifier from the top of the network, which contains more dataset-specific features. Instead, it might work better to train a classifier from activations somewhere earlier in the network.</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New dataset is relatively large in size and very different in content compared to the original dataset: Since the dataset is very large, we may expect that we can afford to train a DCNN from scratch. However, in practice it is very often still beneficial to initialize with weights from a pre-trained model. In this case, we would have enough data and confidence to fine-tune through the entire network.</a:t>
            </a:r>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25274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practice, we don’t usually train an entire DCNN from scratch with random initialization. This is because it is relatively rare to have a dataset of sufficient size that is required for the depth of network required. Instead, it is common to pre-train a DCNN on a very large dataset and then use the trained DCNN weights either as an initialization or a fixed feature extractor for the task of interest.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Fine-Tuning</a:t>
            </a:r>
            <a:r>
              <a:rPr lang="en-US" sz="1200" b="0" i="0" kern="1200" dirty="0">
                <a:solidFill>
                  <a:schemeClr val="tx1"/>
                </a:solidFill>
                <a:effectLst/>
                <a:latin typeface="+mn-lt"/>
                <a:ea typeface="+mn-ea"/>
                <a:cs typeface="+mn-cs"/>
              </a:rPr>
              <a:t>: Transfer learning strategies depend on various factors, but the two most important ones are the size of the new dataset, and its similarity to the original dataset. Keeping in mind that DCNN features are more generic in early layers and more dataset-specific in later layers, there are four major scenarios:</a:t>
            </a:r>
          </a:p>
          <a:p>
            <a:r>
              <a:rPr lang="en-US" sz="1200" b="0" i="0" kern="1200" dirty="0">
                <a:solidFill>
                  <a:schemeClr val="tx1"/>
                </a:solidFill>
                <a:effectLst/>
                <a:latin typeface="+mn-lt"/>
                <a:ea typeface="+mn-ea"/>
                <a:cs typeface="+mn-cs"/>
              </a:rPr>
              <a:t>New dataset is smaller in size and similar in content compared to original dataset: If the data is small, it is not a good idea to fine-tune the DCNN due to overfitting concerns. Since the data is similar to the original data, we expect higher-level features in the DCNN to be relevant to this dataset as well. Hence, the best idea might be to train a linear classifier on the CNN-features.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New dataset is relatively large in size and similar in content compared to the original dataset: Since we have more data, we can have more confidence that we would not over fit if we were to try to fine-tune through the full network.</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New dataset is smaller in size but very different in content compared to the original dataset: Since the data is small, it is likely best to only train a linear classifier. Since the dataset is very different, it might not be best to train the classifier from the top of the network, which contains more dataset-specific features. Instead, it might work better to train a classifier from activations somewhere earlier in the network.</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New dataset is relatively large in size and very different in content compared to the original dataset: Since the dataset is very large, we may expect that we can afford to train a DCNN from scratch. However, in practice it is very often still beneficial to initialize with weights from a pre-trained model. In this case, we would have enough data and confidence to fine-tune through the entire network.</a:t>
            </a:r>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186817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practice, we don’t usually train an entire DCNN from scratch with random initialization. This is because it is relatively rare to have a dataset of sufficient size that is required for the depth of network required. Instead, it is common to pre-train a DCNN on a very large dataset and then use the trained DCNN weights either as an initialization or a fixed feature extractor for the task of interest.</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Fine-Tuning</a:t>
            </a:r>
            <a:r>
              <a:rPr lang="en-US" sz="1200" b="0" i="0" kern="1200" dirty="0">
                <a:solidFill>
                  <a:schemeClr val="tx1"/>
                </a:solidFill>
                <a:effectLst/>
                <a:latin typeface="+mn-lt"/>
                <a:ea typeface="+mn-ea"/>
                <a:cs typeface="+mn-cs"/>
              </a:rPr>
              <a:t>: Transfer learning strategies depend on various factors, but the two most important ones are the size of the new dataset, and its similarity to the original dataset. Keeping in mind that DCNN features are more generic in early layers and more dataset-specific in later layers, there are four major scenarios:</a:t>
            </a:r>
          </a:p>
          <a:p>
            <a:r>
              <a:rPr lang="en-US" sz="1200" b="0" i="0" kern="1200" dirty="0">
                <a:solidFill>
                  <a:schemeClr val="tx1"/>
                </a:solidFill>
                <a:effectLst/>
                <a:latin typeface="+mn-lt"/>
                <a:ea typeface="+mn-ea"/>
                <a:cs typeface="+mn-cs"/>
              </a:rPr>
              <a:t>New dataset is smaller in size and similar in content compared to original dataset: If the data is small, it is not a good idea to fine-tune the DCNN due to overfitting concerns. Since the data is similar to the original data, we expect higher-level features in the DCNN to be relevant to this dataset as well. Hence, the best idea might be to train a linear classifier on the CNN-features.</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New dataset is relatively large in size and similar in content compared to the original dataset: Since we have more data, we can have more confidence that we would not over fit if we were to try to fine-tune through the full network.</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New dataset is smaller in size but very different in content compared to the original dataset: Since the data is small, it is likely best to only train a linear classifier. Since the dataset is very different, it might not be best to train the classifier from the top of the network, which contains more dataset-specific features. Instead, it might work better to train a classifier from activations somewhere earlier in the network.</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New dataset is relatively large in size and very different in content compared to the original dataset: Since the dataset is very large, we may expect that we can afford to train a DCNN from scratch. However, in practice it is very often still beneficial to initialize with weights from a pre-trained model. In this case, we would have enough data and confidence to fine-tune through the entire network.</a:t>
            </a:r>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21580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25504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379113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data input is so small that most of the time is spent in just conversion between python and the C++ core, while the JS is just one language.</a:t>
            </a:r>
          </a:p>
          <a:p>
            <a:r>
              <a:rPr lang="en-US" sz="1200" b="0" i="0" kern="1200" dirty="0">
                <a:solidFill>
                  <a:schemeClr val="tx1"/>
                </a:solidFill>
                <a:effectLst/>
                <a:latin typeface="+mn-lt"/>
                <a:ea typeface="+mn-ea"/>
                <a:cs typeface="+mn-cs"/>
              </a:rPr>
              <a:t>You are using only one core in Tensorflow while the JS could potentially leverage more than one the JS library is able to create a highly optimized JIT version of the program.</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37927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r>
              <a:rPr lang="en-US" dirty="0"/>
              <a:t>Synaptic</a:t>
            </a:r>
            <a:r>
              <a:rPr lang="en-US" baseline="0" dirty="0"/>
              <a:t> and Mind are often used for running on node.js servers</a:t>
            </a:r>
          </a:p>
          <a:p>
            <a:pPr marL="0" indent="0">
              <a:buFontTx/>
              <a:buNone/>
            </a:pPr>
            <a:r>
              <a:rPr lang="en-US" baseline="0" dirty="0"/>
              <a:t>The node.js ones are often used for training continuous data from Accelerometers, Sales forecast</a:t>
            </a:r>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995350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r>
              <a:rPr lang="en-US" dirty="0"/>
              <a:t>Original Boss</a:t>
            </a:r>
          </a:p>
          <a:p>
            <a:pPr marL="0" indent="0">
              <a:buFontTx/>
              <a:buNone/>
            </a:pPr>
            <a:r>
              <a:rPr lang="en-US" sz="1200" b="0" i="0" kern="1200" dirty="0">
                <a:solidFill>
                  <a:schemeClr val="tx1"/>
                </a:solidFill>
                <a:effectLst/>
                <a:latin typeface="+mn-lt"/>
                <a:ea typeface="+mn-ea"/>
                <a:cs typeface="+mn-cs"/>
              </a:rPr>
              <a:t>This demo that treats the pixels of an image as a learning problem: it takes the (</a:t>
            </a:r>
            <a:r>
              <a:rPr lang="en-US" sz="1200" b="0" i="0" kern="1200" dirty="0" err="1">
                <a:solidFill>
                  <a:schemeClr val="tx1"/>
                </a:solidFill>
                <a:effectLst/>
                <a:latin typeface="+mn-lt"/>
                <a:ea typeface="+mn-ea"/>
                <a:cs typeface="+mn-cs"/>
              </a:rPr>
              <a:t>x,y</a:t>
            </a:r>
            <a:r>
              <a:rPr lang="en-US" sz="1200" b="0" i="0" kern="1200" dirty="0">
                <a:solidFill>
                  <a:schemeClr val="tx1"/>
                </a:solidFill>
                <a:effectLst/>
                <a:latin typeface="+mn-lt"/>
                <a:ea typeface="+mn-ea"/>
                <a:cs typeface="+mn-cs"/>
              </a:rPr>
              <a:t>) position on a grid and learns to predict the color at that point using regression to (</a:t>
            </a:r>
            <a:r>
              <a:rPr lang="en-US" sz="1200" b="0" i="0" kern="1200" dirty="0" err="1">
                <a:solidFill>
                  <a:schemeClr val="tx1"/>
                </a:solidFill>
                <a:effectLst/>
                <a:latin typeface="+mn-lt"/>
                <a:ea typeface="+mn-ea"/>
                <a:cs typeface="+mn-cs"/>
              </a:rPr>
              <a:t>r,g,b</a:t>
            </a:r>
            <a:r>
              <a:rPr lang="en-US" sz="1200" b="0" i="0" kern="1200" dirty="0">
                <a:solidFill>
                  <a:schemeClr val="tx1"/>
                </a:solidFill>
                <a:effectLst/>
                <a:latin typeface="+mn-lt"/>
                <a:ea typeface="+mn-ea"/>
                <a:cs typeface="+mn-cs"/>
              </a:rPr>
              <a:t>). </a:t>
            </a:r>
            <a:r>
              <a:rPr lang="en-US" sz="1200" b="0" i="0" kern="1200">
                <a:solidFill>
                  <a:schemeClr val="tx1"/>
                </a:solidFill>
                <a:effectLst/>
                <a:latin typeface="+mn-lt"/>
                <a:ea typeface="+mn-ea"/>
                <a:cs typeface="+mn-cs"/>
              </a:rPr>
              <a:t>It's a bit like compression, since the image information is encoded in the weights of the network, but almost certainly not of practical kind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24581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r>
              <a:rPr lang="en-US" dirty="0"/>
              <a:t>You can load 50</a:t>
            </a:r>
            <a:r>
              <a:rPr lang="en-US" baseline="0" dirty="0"/>
              <a:t> Layer Resnet, Inception V3, Bidirectional LSTM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32352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4685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r>
              <a:rPr lang="en-US" sz="1200" b="0" i="0" kern="1200" dirty="0">
                <a:solidFill>
                  <a:schemeClr val="tx1"/>
                </a:solidFill>
                <a:effectLst/>
                <a:latin typeface="+mn-lt"/>
                <a:ea typeface="+mn-ea"/>
                <a:cs typeface="+mn-cs"/>
              </a:rPr>
              <a:t>On Microsoft Edge and Firefox, performance is at least 8 times better than Google Chrome. We assume it is optimization difference on ASM.js.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427475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78459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[Miller 1968; Card et al. 1991]:</a:t>
            </a:r>
          </a:p>
          <a:p>
            <a:r>
              <a:rPr lang="en-US" sz="1200" b="1" i="0" kern="1200" dirty="0">
                <a:solidFill>
                  <a:schemeClr val="tx1"/>
                </a:solidFill>
                <a:effectLst/>
                <a:latin typeface="+mn-lt"/>
                <a:ea typeface="+mn-ea"/>
                <a:cs typeface="+mn-cs"/>
              </a:rPr>
              <a:t>0.1 second</a:t>
            </a:r>
            <a:r>
              <a:rPr lang="en-US" sz="1200" b="0" i="0" kern="1200" dirty="0">
                <a:solidFill>
                  <a:schemeClr val="tx1"/>
                </a:solidFill>
                <a:effectLst/>
                <a:latin typeface="+mn-lt"/>
                <a:ea typeface="+mn-ea"/>
                <a:cs typeface="+mn-cs"/>
              </a:rPr>
              <a:t> is about the limit for having the user feel that the system is </a:t>
            </a:r>
            <a:r>
              <a:rPr lang="en-US" sz="1200" b="1" i="0" kern="1200" dirty="0">
                <a:solidFill>
                  <a:schemeClr val="tx1"/>
                </a:solidFill>
                <a:effectLst/>
                <a:latin typeface="+mn-lt"/>
                <a:ea typeface="+mn-ea"/>
                <a:cs typeface="+mn-cs"/>
              </a:rPr>
              <a:t>reacting instantaneously</a:t>
            </a:r>
            <a:r>
              <a:rPr lang="en-US" sz="1200" b="0" i="0" kern="1200" dirty="0">
                <a:solidFill>
                  <a:schemeClr val="tx1"/>
                </a:solidFill>
                <a:effectLst/>
                <a:latin typeface="+mn-lt"/>
                <a:ea typeface="+mn-ea"/>
                <a:cs typeface="+mn-cs"/>
              </a:rPr>
              <a:t>, meaning that no special feedback is necessary except to display the result.</a:t>
            </a:r>
          </a:p>
          <a:p>
            <a:r>
              <a:rPr lang="en-US" sz="1200" b="1" i="0" kern="1200" dirty="0">
                <a:solidFill>
                  <a:schemeClr val="tx1"/>
                </a:solidFill>
                <a:effectLst/>
                <a:latin typeface="+mn-lt"/>
                <a:ea typeface="+mn-ea"/>
                <a:cs typeface="+mn-cs"/>
              </a:rPr>
              <a:t>1.0 second</a:t>
            </a:r>
            <a:r>
              <a:rPr lang="en-US" sz="1200" b="0" i="0" kern="1200" dirty="0">
                <a:solidFill>
                  <a:schemeClr val="tx1"/>
                </a:solidFill>
                <a:effectLst/>
                <a:latin typeface="+mn-lt"/>
                <a:ea typeface="+mn-ea"/>
                <a:cs typeface="+mn-cs"/>
              </a:rPr>
              <a:t> is about the limit for the </a:t>
            </a:r>
            <a:r>
              <a:rPr lang="en-US" sz="1200" b="1" i="0" kern="1200" dirty="0">
                <a:solidFill>
                  <a:schemeClr val="tx1"/>
                </a:solidFill>
                <a:effectLst/>
                <a:latin typeface="+mn-lt"/>
                <a:ea typeface="+mn-ea"/>
                <a:cs typeface="+mn-cs"/>
              </a:rPr>
              <a:t>user's flow of thought</a:t>
            </a:r>
            <a:r>
              <a:rPr lang="en-US" sz="1200" b="0" i="0" kern="1200" dirty="0">
                <a:solidFill>
                  <a:schemeClr val="tx1"/>
                </a:solidFill>
                <a:effectLst/>
                <a:latin typeface="+mn-lt"/>
                <a:ea typeface="+mn-ea"/>
                <a:cs typeface="+mn-cs"/>
              </a:rPr>
              <a:t> to stay uninterrupted, even though the user will notice the delay. Normally, no special feedback is necessary during delays of more than 0.1 but less than 1.0 second, but the user does lose the feeling of operating directly on the data.</a:t>
            </a:r>
          </a:p>
          <a:p>
            <a:r>
              <a:rPr lang="en-US" sz="1200" b="1" i="0" kern="1200" dirty="0">
                <a:solidFill>
                  <a:schemeClr val="tx1"/>
                </a:solidFill>
                <a:effectLst/>
                <a:latin typeface="+mn-lt"/>
                <a:ea typeface="+mn-ea"/>
                <a:cs typeface="+mn-cs"/>
              </a:rPr>
              <a:t>10 seconds</a:t>
            </a:r>
            <a:r>
              <a:rPr lang="en-US" sz="1200" b="0" i="0" kern="1200" dirty="0">
                <a:solidFill>
                  <a:schemeClr val="tx1"/>
                </a:solidFill>
                <a:effectLst/>
                <a:latin typeface="+mn-lt"/>
                <a:ea typeface="+mn-ea"/>
                <a:cs typeface="+mn-cs"/>
              </a:rPr>
              <a:t> is about the limit for </a:t>
            </a:r>
            <a:r>
              <a:rPr lang="en-US" sz="1200" b="1" i="0" kern="1200" dirty="0">
                <a:solidFill>
                  <a:schemeClr val="tx1"/>
                </a:solidFill>
                <a:effectLst/>
                <a:latin typeface="+mn-lt"/>
                <a:ea typeface="+mn-ea"/>
                <a:cs typeface="+mn-cs"/>
              </a:rPr>
              <a:t>keeping the user's attention</a:t>
            </a:r>
            <a:r>
              <a:rPr lang="en-US" sz="1200" b="0" i="0" kern="1200" dirty="0">
                <a:solidFill>
                  <a:schemeClr val="tx1"/>
                </a:solidFill>
                <a:effectLst/>
                <a:latin typeface="+mn-lt"/>
                <a:ea typeface="+mn-ea"/>
                <a:cs typeface="+mn-cs"/>
              </a:rPr>
              <a:t>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437184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r>
              <a:rPr lang="en-US" sz="1200" b="0" i="0" kern="1200" dirty="0">
                <a:solidFill>
                  <a:schemeClr val="tx1"/>
                </a:solidFill>
                <a:effectLst/>
                <a:latin typeface="+mn-lt"/>
                <a:ea typeface="+mn-ea"/>
                <a:cs typeface="+mn-cs"/>
              </a:rPr>
              <a:t>Apple’s deep learning frameworks are tuned for just one single purpose: </a:t>
            </a:r>
            <a:r>
              <a:rPr lang="en-US" sz="1200" b="1" i="0" kern="1200" dirty="0">
                <a:solidFill>
                  <a:schemeClr val="tx1"/>
                </a:solidFill>
                <a:effectLst/>
                <a:latin typeface="+mn-lt"/>
                <a:ea typeface="+mn-ea"/>
                <a:cs typeface="+mn-cs"/>
              </a:rPr>
              <a:t>pushing data as quickly as possible</a:t>
            </a:r>
            <a:r>
              <a:rPr lang="en-US" sz="1200" b="0" i="0" kern="1200" dirty="0">
                <a:solidFill>
                  <a:schemeClr val="tx1"/>
                </a:solidFill>
                <a:effectLst/>
                <a:latin typeface="+mn-lt"/>
                <a:ea typeface="+mn-ea"/>
                <a:cs typeface="+mn-cs"/>
              </a:rPr>
              <a:t> through the network’s layers.</a:t>
            </a:r>
          </a:p>
          <a:p>
            <a:pPr marL="0" indent="0">
              <a:buFontTx/>
              <a:buNone/>
            </a:pPr>
            <a:r>
              <a:rPr lang="en-US" sz="1200" b="0" i="0" kern="1200" dirty="0">
                <a:solidFill>
                  <a:schemeClr val="tx1"/>
                </a:solidFill>
                <a:effectLst/>
                <a:latin typeface="+mn-lt"/>
                <a:ea typeface="+mn-ea"/>
                <a:cs typeface="+mn-cs"/>
              </a:rPr>
              <a:t>You’ll have to replicate the network design by hand in code, by painstakingly creating the layers and configuring them. It’s easy to make mistakes.</a:t>
            </a:r>
          </a:p>
          <a:p>
            <a:pPr marL="0" indent="0">
              <a:buFontTx/>
              <a:buNone/>
            </a:pPr>
            <a:r>
              <a:rPr lang="en-US" sz="1200" b="0" i="0" kern="1200" dirty="0">
                <a:solidFill>
                  <a:schemeClr val="tx1"/>
                </a:solidFill>
                <a:effectLst/>
                <a:latin typeface="+mn-lt"/>
                <a:ea typeface="+mn-ea"/>
                <a:cs typeface="+mn-cs"/>
              </a:rPr>
              <a:t>Swift also does not have a native </a:t>
            </a:r>
            <a:r>
              <a:rPr lang="en-US" sz="1200" b="1" i="0" kern="1200" dirty="0">
                <a:solidFill>
                  <a:schemeClr val="tx1"/>
                </a:solidFill>
                <a:effectLst/>
                <a:latin typeface="+mn-lt"/>
                <a:ea typeface="+mn-ea"/>
                <a:cs typeface="+mn-cs"/>
              </a:rPr>
              <a:t>16-bit floating point</a:t>
            </a:r>
            <a:r>
              <a:rPr lang="en-US" sz="1200" b="0" i="0" kern="1200" dirty="0">
                <a:solidFill>
                  <a:schemeClr val="tx1"/>
                </a:solidFill>
                <a:effectLst/>
                <a:latin typeface="+mn-lt"/>
                <a:ea typeface="+mn-ea"/>
                <a:cs typeface="+mn-cs"/>
              </a:rPr>
              <a:t> type but both BNNS and MPSCNN are at their most speedy with such half-precision floats. You will have to use Accelerate framework routines to convert between regular and half floats.</a:t>
            </a:r>
          </a:p>
          <a:p>
            <a:pPr marL="0" indent="0">
              <a:buFontTx/>
              <a:buNone/>
            </a:pPr>
            <a:r>
              <a:rPr lang="en-US" sz="1200" b="0" i="0" kern="1200" dirty="0">
                <a:solidFill>
                  <a:schemeClr val="tx1"/>
                </a:solidFill>
                <a:effectLst/>
                <a:latin typeface="+mn-lt"/>
                <a:ea typeface="+mn-ea"/>
                <a:cs typeface="+mn-cs"/>
              </a:rPr>
              <a:t>Be ready  some low-level bit hacking with both of these APIs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823799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use </a:t>
            </a:r>
            <a:r>
              <a:rPr lang="en-US" dirty="0"/>
              <a:t>float16</a:t>
            </a:r>
            <a:r>
              <a:rPr lang="en-US" sz="1200" b="0" i="0" kern="1200" dirty="0">
                <a:solidFill>
                  <a:schemeClr val="tx1"/>
                </a:solidFill>
                <a:effectLst/>
                <a:latin typeface="+mn-lt"/>
                <a:ea typeface="+mn-ea"/>
                <a:cs typeface="+mn-cs"/>
              </a:rPr>
              <a:t>s for storage and computation as the AX GPUs have 16-bit ALUs. Metal will convert our weights and biases from 32-bit </a:t>
            </a:r>
            <a:r>
              <a:rPr lang="en-US" dirty="0"/>
              <a:t>float</a:t>
            </a:r>
            <a:r>
              <a:rPr lang="en-US" sz="1200" b="0" i="0" kern="1200" dirty="0">
                <a:solidFill>
                  <a:schemeClr val="tx1"/>
                </a:solidFill>
                <a:effectLst/>
                <a:latin typeface="+mn-lt"/>
                <a:ea typeface="+mn-ea"/>
                <a:cs typeface="+mn-cs"/>
              </a:rPr>
              <a:t>s automatically.</a:t>
            </a:r>
            <a:endParaRPr lang="en-US" dirty="0"/>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03605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566700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41072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r>
              <a:rPr lang="en-US" sz="1200" b="0" i="0" kern="1200" dirty="0">
                <a:solidFill>
                  <a:schemeClr val="tx1"/>
                </a:solidFill>
                <a:effectLst/>
                <a:latin typeface="+mn-lt"/>
                <a:ea typeface="+mn-ea"/>
                <a:cs typeface="+mn-cs"/>
              </a:rPr>
              <a:t>Apple’s deep learning frameworks are tuned for just one single purpose: </a:t>
            </a:r>
            <a:r>
              <a:rPr lang="en-US" sz="1200" b="1" i="0" kern="1200" dirty="0">
                <a:solidFill>
                  <a:schemeClr val="tx1"/>
                </a:solidFill>
                <a:effectLst/>
                <a:latin typeface="+mn-lt"/>
                <a:ea typeface="+mn-ea"/>
                <a:cs typeface="+mn-cs"/>
              </a:rPr>
              <a:t>pushing data as quickly as possible</a:t>
            </a:r>
            <a:r>
              <a:rPr lang="en-US" sz="1200" b="0" i="0" kern="1200" dirty="0">
                <a:solidFill>
                  <a:schemeClr val="tx1"/>
                </a:solidFill>
                <a:effectLst/>
                <a:latin typeface="+mn-lt"/>
                <a:ea typeface="+mn-ea"/>
                <a:cs typeface="+mn-cs"/>
              </a:rPr>
              <a:t> through the network’s layers.</a:t>
            </a:r>
          </a:p>
          <a:p>
            <a:pPr marL="0" indent="0">
              <a:buFontTx/>
              <a:buNone/>
            </a:pPr>
            <a:r>
              <a:rPr lang="en-US" sz="1200" b="0" i="0" kern="1200" dirty="0">
                <a:solidFill>
                  <a:schemeClr val="tx1"/>
                </a:solidFill>
                <a:effectLst/>
                <a:latin typeface="+mn-lt"/>
                <a:ea typeface="+mn-ea"/>
                <a:cs typeface="+mn-cs"/>
              </a:rPr>
              <a:t>You’ll have to replicate the network design by hand in code, by painstakingly creating the layers and configuring them. It’s easy to make mistakes.</a:t>
            </a:r>
          </a:p>
          <a:p>
            <a:pPr marL="0" indent="0">
              <a:buFontTx/>
              <a:buNone/>
            </a:pPr>
            <a:r>
              <a:rPr lang="en-US" sz="1200" b="0" i="0" kern="1200" dirty="0">
                <a:solidFill>
                  <a:schemeClr val="tx1"/>
                </a:solidFill>
                <a:effectLst/>
                <a:latin typeface="+mn-lt"/>
                <a:ea typeface="+mn-ea"/>
                <a:cs typeface="+mn-cs"/>
              </a:rPr>
              <a:t>Swift also does not have a native </a:t>
            </a:r>
            <a:r>
              <a:rPr lang="en-US" sz="1200" b="1" i="0" kern="1200" dirty="0">
                <a:solidFill>
                  <a:schemeClr val="tx1"/>
                </a:solidFill>
                <a:effectLst/>
                <a:latin typeface="+mn-lt"/>
                <a:ea typeface="+mn-ea"/>
                <a:cs typeface="+mn-cs"/>
              </a:rPr>
              <a:t>16-bit floating point</a:t>
            </a:r>
            <a:r>
              <a:rPr lang="en-US" sz="1200" b="0" i="0" kern="1200" dirty="0">
                <a:solidFill>
                  <a:schemeClr val="tx1"/>
                </a:solidFill>
                <a:effectLst/>
                <a:latin typeface="+mn-lt"/>
                <a:ea typeface="+mn-ea"/>
                <a:cs typeface="+mn-cs"/>
              </a:rPr>
              <a:t> type but both BNNS and MPSCNN are at their most speedy with such half-precision floats. You will have to use Accelerate framework routines to convert between regular and half floats.</a:t>
            </a:r>
          </a:p>
          <a:p>
            <a:pPr marL="0" indent="0">
              <a:buFontTx/>
              <a:buNone/>
            </a:pPr>
            <a:r>
              <a:rPr lang="en-US" sz="1200" b="0" i="0" kern="1200" dirty="0">
                <a:solidFill>
                  <a:schemeClr val="tx1"/>
                </a:solidFill>
                <a:effectLst/>
                <a:latin typeface="+mn-lt"/>
                <a:ea typeface="+mn-ea"/>
                <a:cs typeface="+mn-cs"/>
              </a:rPr>
              <a:t>Be ready  some low-level bit hacking with both of these APIs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077170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r>
              <a:rPr lang="en-US" dirty="0"/>
              <a:t>Well maintained</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255078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804637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As we all have painfully experienced, in real life, what you really want, is not what you can always afford.</a:t>
            </a:r>
          </a:p>
          <a:p>
            <a:r>
              <a:rPr lang="en-US" dirty="0"/>
              <a:t>And that's the same in machine learning,</a:t>
            </a:r>
          </a:p>
          <a:p>
            <a:r>
              <a:rPr lang="en-US" dirty="0"/>
              <a:t>We all know deep learning works if you have large GPU servers, what about when you want to run it on a tiny little device.</a:t>
            </a:r>
          </a:p>
          <a:p>
            <a:r>
              <a:rPr lang="en-US" dirty="0"/>
              <a:t>What's the number 1 limitation, it turns out to be memory.</a:t>
            </a:r>
          </a:p>
          <a:p>
            <a:r>
              <a:rPr lang="en-US" dirty="0"/>
              <a:t>If you look at image net in the last couple of years, it started with 240 megabytes. VGG was over half a gig.</a:t>
            </a:r>
          </a:p>
          <a:p>
            <a:r>
              <a:rPr lang="en-US" dirty="0"/>
              <a:t>So the question we will solve now is how to get these neural networks do these amazing things yet have a very small memory footprint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32854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 after showing this.</a:t>
            </a:r>
          </a:p>
        </p:txBody>
      </p:sp>
      <p:sp>
        <p:nvSpPr>
          <p:cNvPr id="4" name="Slide Number Placeholder 3"/>
          <p:cNvSpPr>
            <a:spLocks noGrp="1"/>
          </p:cNvSpPr>
          <p:nvPr>
            <p:ph type="sldNum" sz="quarter" idx="10"/>
          </p:nvPr>
        </p:nvSpPr>
        <p:spPr/>
        <p:txBody>
          <a:bodyPr/>
          <a:lstStyle/>
          <a:p>
            <a:fld id="{340EADDA-AF2E-4326-8C68-D99D9DDE3304}" type="slidenum">
              <a:rPr lang="en-US" smtClean="0"/>
              <a:t>46</a:t>
            </a:fld>
            <a:endParaRPr lang="en-US"/>
          </a:p>
        </p:txBody>
      </p:sp>
    </p:spTree>
    <p:extLst>
      <p:ext uri="{BB962C8B-B14F-4D97-AF65-F5344CB8AC3E}">
        <p14:creationId xmlns:p14="http://schemas.microsoft.com/office/powerpoint/2010/main" val="12156547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more layers,</a:t>
            </a:r>
            <a:r>
              <a:rPr lang="en-US" baseline="0" dirty="0"/>
              <a:t> nothing special</a:t>
            </a:r>
            <a:endParaRPr lang="en-US" dirty="0"/>
          </a:p>
        </p:txBody>
      </p:sp>
      <p:sp>
        <p:nvSpPr>
          <p:cNvPr id="4" name="Slide Number Placeholder 3"/>
          <p:cNvSpPr>
            <a:spLocks noGrp="1"/>
          </p:cNvSpPr>
          <p:nvPr>
            <p:ph type="sldNum" sz="quarter" idx="10"/>
          </p:nvPr>
        </p:nvSpPr>
        <p:spPr/>
        <p:txBody>
          <a:bodyPr/>
          <a:lstStyle/>
          <a:p>
            <a:fld id="{340EADDA-AF2E-4326-8C68-D99D9DDE3304}" type="slidenum">
              <a:rPr lang="en-US" smtClean="0"/>
              <a:t>47</a:t>
            </a:fld>
            <a:endParaRPr lang="en-US"/>
          </a:p>
        </p:txBody>
      </p:sp>
    </p:spTree>
    <p:extLst>
      <p:ext uri="{BB962C8B-B14F-4D97-AF65-F5344CB8AC3E}">
        <p14:creationId xmlns:p14="http://schemas.microsoft.com/office/powerpoint/2010/main" val="42532940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view of this model.</a:t>
            </a:r>
          </a:p>
          <a:p>
            <a:r>
              <a:rPr lang="en-US" dirty="0"/>
              <a:t>This</a:t>
            </a:r>
            <a:r>
              <a:rPr lang="en-US" baseline="0" dirty="0"/>
              <a:t> is the equivalent of Big data for </a:t>
            </a:r>
            <a:r>
              <a:rPr lang="en-US" baseline="0" dirty="0" err="1"/>
              <a:t>powerpoint</a:t>
            </a:r>
            <a:endParaRPr lang="en-US" dirty="0"/>
          </a:p>
        </p:txBody>
      </p:sp>
      <p:sp>
        <p:nvSpPr>
          <p:cNvPr id="4" name="Slide Number Placeholder 3"/>
          <p:cNvSpPr>
            <a:spLocks noGrp="1"/>
          </p:cNvSpPr>
          <p:nvPr>
            <p:ph type="sldNum" sz="quarter" idx="10"/>
          </p:nvPr>
        </p:nvSpPr>
        <p:spPr/>
        <p:txBody>
          <a:bodyPr/>
          <a:lstStyle/>
          <a:p>
            <a:fld id="{340EADDA-AF2E-4326-8C68-D99D9DDE3304}" type="slidenum">
              <a:rPr lang="en-US" smtClean="0"/>
              <a:t>48</a:t>
            </a:fld>
            <a:endParaRPr lang="en-US"/>
          </a:p>
        </p:txBody>
      </p:sp>
    </p:spTree>
    <p:extLst>
      <p:ext uri="{BB962C8B-B14F-4D97-AF65-F5344CB8AC3E}">
        <p14:creationId xmlns:p14="http://schemas.microsoft.com/office/powerpoint/2010/main" val="19135941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Errors are reducing by 40%</a:t>
            </a:r>
            <a:r>
              <a:rPr lang="en-US" baseline="0" dirty="0"/>
              <a:t> year on year</a:t>
            </a:r>
          </a:p>
          <a:p>
            <a:r>
              <a:rPr lang="en-US" baseline="0" dirty="0"/>
              <a:t>Previously, they used to reduce by 5% year by year</a:t>
            </a:r>
          </a:p>
        </p:txBody>
      </p:sp>
      <p:sp>
        <p:nvSpPr>
          <p:cNvPr id="4" name="Slide Number Placeholder 3"/>
          <p:cNvSpPr>
            <a:spLocks noGrp="1"/>
          </p:cNvSpPr>
          <p:nvPr>
            <p:ph type="sldNum" sz="quarter" idx="10"/>
          </p:nvPr>
        </p:nvSpPr>
        <p:spPr/>
        <p:txBody>
          <a:bodyPr/>
          <a:lstStyle/>
          <a:p>
            <a:fld id="{340EADDA-AF2E-4326-8C68-D99D9DDE3304}" type="slidenum">
              <a:rPr lang="en-US" smtClean="0"/>
              <a:t>49</a:t>
            </a:fld>
            <a:endParaRPr lang="en-US"/>
          </a:p>
        </p:txBody>
      </p:sp>
    </p:spTree>
    <p:extLst>
      <p:ext uri="{BB962C8B-B14F-4D97-AF65-F5344CB8AC3E}">
        <p14:creationId xmlns:p14="http://schemas.microsoft.com/office/powerpoint/2010/main" val="20142900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25120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217347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r>
              <a:rPr lang="en-US" dirty="0"/>
              <a:t>Compromise between accuracy,</a:t>
            </a:r>
            <a:r>
              <a:rPr lang="en-US" baseline="0" dirty="0"/>
              <a:t> number of parameters,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06227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18458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302178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666666"/>
                </a:solidFill>
                <a:latin typeface="Segoe UI Light" panose="020B0502040204020203" pitchFamily="34" charset="0"/>
                <a:cs typeface="Segoe UI Light" panose="020B0502040204020203" pitchFamily="34" charset="0"/>
              </a:rPr>
              <a:t>DNNs often suffer from over-parameterization and large amount</a:t>
            </a:r>
            <a:r>
              <a:rPr lang="en-US" baseline="0" dirty="0">
                <a:solidFill>
                  <a:srgbClr val="666666"/>
                </a:solidFill>
                <a:latin typeface="Segoe UI Light" panose="020B0502040204020203" pitchFamily="34" charset="0"/>
                <a:cs typeface="Segoe UI Light" panose="020B0502040204020203" pitchFamily="34" charset="0"/>
              </a:rPr>
              <a:t> of </a:t>
            </a:r>
            <a:r>
              <a:rPr lang="en-US" dirty="0">
                <a:solidFill>
                  <a:srgbClr val="666666"/>
                </a:solidFill>
                <a:latin typeface="Segoe UI Light" panose="020B0502040204020203" pitchFamily="34" charset="0"/>
                <a:cs typeface="Segoe UI Light" panose="020B0502040204020203" pitchFamily="34" charset="0"/>
              </a:rPr>
              <a:t>redundancy in their models. This typically results in inefficient</a:t>
            </a:r>
            <a:r>
              <a:rPr lang="en-US" baseline="0" dirty="0">
                <a:solidFill>
                  <a:srgbClr val="666666"/>
                </a:solidFill>
                <a:latin typeface="Segoe UI Light" panose="020B0502040204020203" pitchFamily="34" charset="0"/>
                <a:cs typeface="Segoe UI Light" panose="020B0502040204020203" pitchFamily="34" charset="0"/>
              </a:rPr>
              <a:t> computation and memory usage</a:t>
            </a:r>
            <a:endParaRPr lang="en-US" dirty="0">
              <a:solidFill>
                <a:srgbClr val="666666"/>
              </a:solidFill>
              <a:latin typeface="Segoe UI Light" panose="020B0502040204020203" pitchFamily="34" charset="0"/>
              <a:cs typeface="Segoe UI Light" panose="020B0502040204020203" pitchFamily="34" charset="0"/>
            </a:endParaRPr>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208914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Pruning redundant, non-informative weights in a previously trained network reduces the size of the network at inference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Take a network, prune, and then retrain</a:t>
            </a:r>
            <a:r>
              <a:rPr lang="en-US" baseline="0" dirty="0"/>
              <a:t> the remaining connections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29647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r>
              <a:rPr lang="en-US" dirty="0"/>
              <a:t>VGG-16</a:t>
            </a:r>
            <a:r>
              <a:rPr lang="en-US" baseline="0" dirty="0"/>
              <a:t> contains 90% of the weights</a:t>
            </a:r>
          </a:p>
          <a:p>
            <a:pPr marL="0" indent="0">
              <a:buFontTx/>
              <a:buNone/>
            </a:pPr>
            <a:r>
              <a:rPr lang="en-US" baseline="0" dirty="0" err="1"/>
              <a:t>AlexNet</a:t>
            </a:r>
            <a:r>
              <a:rPr lang="en-US" baseline="0" dirty="0"/>
              <a:t> contains 96% of the weights</a:t>
            </a:r>
          </a:p>
          <a:p>
            <a:pPr marL="0" indent="0">
              <a:buFontTx/>
              <a:buNone/>
            </a:pPr>
            <a:r>
              <a:rPr lang="en-US" baseline="0" dirty="0"/>
              <a:t>Most computation happen in convolutional layers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77074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r>
              <a:rPr lang="en-US" dirty="0"/>
              <a:t>VGG-16</a:t>
            </a:r>
            <a:r>
              <a:rPr lang="en-US" baseline="0" dirty="0"/>
              <a:t> contains 90% of the weights</a:t>
            </a:r>
          </a:p>
          <a:p>
            <a:pPr marL="0" indent="0">
              <a:buFontTx/>
              <a:buNone/>
            </a:pPr>
            <a:r>
              <a:rPr lang="en-US" baseline="0" dirty="0" err="1"/>
              <a:t>AlexNet</a:t>
            </a:r>
            <a:r>
              <a:rPr lang="en-US" baseline="0" dirty="0"/>
              <a:t> contains 96% of the weights</a:t>
            </a:r>
          </a:p>
          <a:p>
            <a:pPr marL="0" indent="0">
              <a:buFontTx/>
              <a:buNone/>
            </a:pPr>
            <a:r>
              <a:rPr lang="en-US" baseline="0" dirty="0"/>
              <a:t>Resnet, </a:t>
            </a:r>
            <a:r>
              <a:rPr lang="en-US" baseline="0" dirty="0" err="1"/>
              <a:t>GoogleNet</a:t>
            </a:r>
            <a:r>
              <a:rPr lang="en-US" baseline="0" dirty="0"/>
              <a:t>, Inception have majority convolutional layers, so they compress less</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452531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412585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30770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666666"/>
                </a:solidFill>
                <a:latin typeface="Segoe UI Light" panose="020B0502040204020203" pitchFamily="34" charset="0"/>
                <a:cs typeface="Segoe UI Light" panose="020B0502040204020203" pitchFamily="34" charset="0"/>
              </a:rPr>
              <a:t>1x1 bottleneck convolutions</a:t>
            </a:r>
            <a:r>
              <a:rPr lang="en-US" baseline="0" dirty="0">
                <a:solidFill>
                  <a:srgbClr val="666666"/>
                </a:solidFill>
                <a:latin typeface="Segoe UI Light" panose="020B0502040204020203" pitchFamily="34" charset="0"/>
                <a:cs typeface="Segoe UI Light" panose="020B0502040204020203" pitchFamily="34" charset="0"/>
              </a:rPr>
              <a:t> are very efficient</a:t>
            </a:r>
            <a:endParaRPr lang="en-US" dirty="0">
              <a:solidFill>
                <a:srgbClr val="666666"/>
              </a:solidFill>
              <a:latin typeface="Segoe UI Light" panose="020B0502040204020203" pitchFamily="34" charset="0"/>
              <a:cs typeface="Segoe UI Light" panose="020B0502040204020203" pitchFamily="34" charset="0"/>
            </a:endParaRPr>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39432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a:t>
            </a:r>
            <a:r>
              <a:rPr lang="en-US" baseline="0" dirty="0"/>
              <a:t> don’t do it right now. Do it in the next session.</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7083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r>
              <a:rPr lang="en-US" sz="1200" b="0" i="0" u="none" strike="noStrike" kern="1200" dirty="0" err="1">
                <a:solidFill>
                  <a:schemeClr val="tx1"/>
                </a:solidFill>
                <a:effectLst/>
                <a:latin typeface="+mn-lt"/>
                <a:ea typeface="+mn-ea"/>
                <a:cs typeface="+mn-cs"/>
                <a:hlinkClick r:id="rId3"/>
              </a:rPr>
              <a:t>SqueezeNet</a:t>
            </a:r>
            <a:r>
              <a:rPr lang="en-US" sz="1200" b="0" i="0" kern="1200" dirty="0">
                <a:solidFill>
                  <a:schemeClr val="tx1"/>
                </a:solidFill>
                <a:effectLst/>
                <a:latin typeface="+mn-lt"/>
                <a:ea typeface="+mn-ea"/>
                <a:cs typeface="+mn-cs"/>
              </a:rPr>
              <a:t> has been recently released. It is a re-hash of many concepts from </a:t>
            </a:r>
            <a:r>
              <a:rPr lang="en-US" sz="1200" b="0" i="0" kern="1200" dirty="0" err="1">
                <a:solidFill>
                  <a:schemeClr val="tx1"/>
                </a:solidFill>
                <a:effectLst/>
                <a:latin typeface="+mn-lt"/>
                <a:ea typeface="+mn-ea"/>
                <a:cs typeface="+mn-cs"/>
              </a:rPr>
              <a:t>ResNet</a:t>
            </a:r>
            <a:r>
              <a:rPr lang="en-US" sz="1200" b="0" i="0" kern="1200" dirty="0">
                <a:solidFill>
                  <a:schemeClr val="tx1"/>
                </a:solidFill>
                <a:effectLst/>
                <a:latin typeface="+mn-lt"/>
                <a:ea typeface="+mn-ea"/>
                <a:cs typeface="+mn-cs"/>
              </a:rPr>
              <a:t> and Inception, and show that after all, a better design of architecture will deliver small network sizes and parameters without needing complex compression algorithms.</a:t>
            </a:r>
          </a:p>
          <a:p>
            <a:pPr marL="0" indent="0">
              <a:buFontTx/>
              <a:buNone/>
            </a:pPr>
            <a:r>
              <a:rPr lang="en-US" dirty="0"/>
              <a:t>Strategy 1. Replace 3x3 filters with 1x1 filters</a:t>
            </a:r>
          </a:p>
          <a:p>
            <a:pPr marL="0" indent="0">
              <a:buFontTx/>
              <a:buNone/>
            </a:pPr>
            <a:r>
              <a:rPr lang="en-US" dirty="0"/>
              <a:t>Strategy 2. Decrease the number of input channels to 3x3 filters</a:t>
            </a:r>
          </a:p>
          <a:p>
            <a:pPr marL="0" indent="0">
              <a:buFontTx/>
              <a:buNone/>
            </a:pPr>
            <a:r>
              <a:rPr lang="en-US" dirty="0"/>
              <a:t>Strategy 3. </a:t>
            </a:r>
            <a:r>
              <a:rPr lang="en-US" dirty="0" err="1"/>
              <a:t>Downsample</a:t>
            </a:r>
            <a:r>
              <a:rPr lang="en-US" dirty="0"/>
              <a:t> late in the network so that convolution layers have large activation maps.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909081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fontAlgn="base"/>
            <a:r>
              <a:rPr lang="en-US" sz="1200" b="0" i="0" kern="1200" dirty="0" err="1">
                <a:solidFill>
                  <a:schemeClr val="tx1"/>
                </a:solidFill>
                <a:effectLst/>
                <a:latin typeface="+mn-lt"/>
                <a:ea typeface="+mn-ea"/>
                <a:cs typeface="+mn-cs"/>
              </a:rPr>
              <a:t>Ristretto</a:t>
            </a:r>
            <a:r>
              <a:rPr lang="en-US" sz="1200" b="0" i="0" kern="1200" dirty="0">
                <a:solidFill>
                  <a:schemeClr val="tx1"/>
                </a:solidFill>
                <a:effectLst/>
                <a:latin typeface="+mn-lt"/>
                <a:ea typeface="+mn-ea"/>
                <a:cs typeface="+mn-cs"/>
              </a:rPr>
              <a:t> is an automated CNN-approximation tool which condenses 32-bit floating point networks. </a:t>
            </a:r>
            <a:r>
              <a:rPr lang="en-US" sz="1200" b="0" i="0" kern="1200" dirty="0" err="1">
                <a:solidFill>
                  <a:schemeClr val="tx1"/>
                </a:solidFill>
                <a:effectLst/>
                <a:latin typeface="+mn-lt"/>
                <a:ea typeface="+mn-ea"/>
                <a:cs typeface="+mn-cs"/>
              </a:rPr>
              <a:t>Ristretto</a:t>
            </a:r>
            <a:r>
              <a:rPr lang="en-US" sz="1200" b="0" i="0" kern="1200" dirty="0">
                <a:solidFill>
                  <a:schemeClr val="tx1"/>
                </a:solidFill>
                <a:effectLst/>
                <a:latin typeface="+mn-lt"/>
                <a:ea typeface="+mn-ea"/>
                <a:cs typeface="+mn-cs"/>
              </a:rPr>
              <a:t> is an extension of </a:t>
            </a:r>
            <a:r>
              <a:rPr lang="en-US" sz="1200" b="0" i="0" u="none" strike="noStrike" kern="1200" dirty="0">
                <a:solidFill>
                  <a:schemeClr val="tx1"/>
                </a:solidFill>
                <a:effectLst/>
                <a:latin typeface="+mn-lt"/>
                <a:ea typeface="+mn-ea"/>
                <a:cs typeface="+mn-cs"/>
                <a:hlinkClick r:id="rId3"/>
              </a:rPr>
              <a:t>Caffe</a:t>
            </a:r>
            <a:r>
              <a:rPr lang="en-US" sz="1200" b="0" i="0" kern="1200" dirty="0">
                <a:solidFill>
                  <a:schemeClr val="tx1"/>
                </a:solidFill>
                <a:effectLst/>
                <a:latin typeface="+mn-lt"/>
                <a:ea typeface="+mn-ea"/>
                <a:cs typeface="+mn-cs"/>
              </a:rPr>
              <a:t> and allows to test, train and fine-tune networks with limited numerical precision.</a:t>
            </a:r>
          </a:p>
          <a:p>
            <a:pPr fontAlgn="base"/>
            <a:r>
              <a:rPr lang="en-US" sz="1200" b="0" i="0" kern="1200" dirty="0" err="1">
                <a:solidFill>
                  <a:schemeClr val="tx1"/>
                </a:solidFill>
                <a:effectLst/>
                <a:latin typeface="+mn-lt"/>
                <a:ea typeface="+mn-ea"/>
                <a:cs typeface="+mn-cs"/>
              </a:rPr>
              <a:t>Ristretto</a:t>
            </a:r>
            <a:r>
              <a:rPr lang="en-US" sz="1200" b="0" i="0" kern="1200" dirty="0">
                <a:solidFill>
                  <a:schemeClr val="tx1"/>
                </a:solidFill>
                <a:effectLst/>
                <a:latin typeface="+mn-lt"/>
                <a:ea typeface="+mn-ea"/>
                <a:cs typeface="+mn-cs"/>
              </a:rPr>
              <a:t> In a Minute</a:t>
            </a:r>
          </a:p>
          <a:p>
            <a:pPr fontAlgn="base"/>
            <a:r>
              <a:rPr lang="en-US" sz="1200" b="1" i="0" kern="1200" dirty="0" err="1">
                <a:solidFill>
                  <a:schemeClr val="tx1"/>
                </a:solidFill>
                <a:effectLst/>
                <a:latin typeface="+mn-lt"/>
                <a:ea typeface="+mn-ea"/>
                <a:cs typeface="+mn-cs"/>
              </a:rPr>
              <a:t>Ristretto</a:t>
            </a:r>
            <a:r>
              <a:rPr lang="en-US" sz="1200" b="1" i="0" kern="1200" dirty="0">
                <a:solidFill>
                  <a:schemeClr val="tx1"/>
                </a:solidFill>
                <a:effectLst/>
                <a:latin typeface="+mn-lt"/>
                <a:ea typeface="+mn-ea"/>
                <a:cs typeface="+mn-cs"/>
              </a:rPr>
              <a:t> Tool</a:t>
            </a:r>
            <a:r>
              <a:rPr lang="en-US" sz="1200" b="0" i="0" kern="1200" dirty="0">
                <a:solidFill>
                  <a:schemeClr val="tx1"/>
                </a:solidFill>
                <a:effectLst/>
                <a:latin typeface="+mn-lt"/>
                <a:ea typeface="+mn-ea"/>
                <a:cs typeface="+mn-cs"/>
              </a:rPr>
              <a:t>: The </a:t>
            </a:r>
            <a:r>
              <a:rPr lang="en-US" sz="1200" b="0" i="0" kern="1200" dirty="0" err="1">
                <a:solidFill>
                  <a:schemeClr val="tx1"/>
                </a:solidFill>
                <a:effectLst/>
                <a:latin typeface="+mn-lt"/>
                <a:ea typeface="+mn-ea"/>
                <a:cs typeface="+mn-cs"/>
              </a:rPr>
              <a:t>Ristretto</a:t>
            </a:r>
            <a:r>
              <a:rPr lang="en-US" sz="1200" b="0" i="0" kern="1200" dirty="0">
                <a:solidFill>
                  <a:schemeClr val="tx1"/>
                </a:solidFill>
                <a:effectLst/>
                <a:latin typeface="+mn-lt"/>
                <a:ea typeface="+mn-ea"/>
                <a:cs typeface="+mn-cs"/>
              </a:rPr>
              <a:t> tool performs automatic network quantization and scoring, using different bit-widths for number representation, to find a good balance between compression rate and network accuracy.</a:t>
            </a:r>
          </a:p>
          <a:p>
            <a:pPr fontAlgn="base"/>
            <a:r>
              <a:rPr lang="en-US" sz="1200" b="1" i="0" kern="1200" dirty="0" err="1">
                <a:solidFill>
                  <a:schemeClr val="tx1"/>
                </a:solidFill>
                <a:effectLst/>
                <a:latin typeface="+mn-lt"/>
                <a:ea typeface="+mn-ea"/>
                <a:cs typeface="+mn-cs"/>
              </a:rPr>
              <a:t>Ristretto</a:t>
            </a:r>
            <a:r>
              <a:rPr lang="en-US" sz="1200" b="1" i="0" kern="1200" dirty="0">
                <a:solidFill>
                  <a:schemeClr val="tx1"/>
                </a:solidFill>
                <a:effectLst/>
                <a:latin typeface="+mn-lt"/>
                <a:ea typeface="+mn-ea"/>
                <a:cs typeface="+mn-cs"/>
              </a:rPr>
              <a:t> Layers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Ristretto</a:t>
            </a:r>
            <a:r>
              <a:rPr lang="en-US" sz="1200" b="0" i="0" kern="1200" dirty="0">
                <a:solidFill>
                  <a:schemeClr val="tx1"/>
                </a:solidFill>
                <a:effectLst/>
                <a:latin typeface="+mn-lt"/>
                <a:ea typeface="+mn-ea"/>
                <a:cs typeface="+mn-cs"/>
              </a:rPr>
              <a:t> re-implements Caffe-layers and simulates reduced word width arithmetic.</a:t>
            </a:r>
          </a:p>
          <a:p>
            <a:pPr fontAlgn="base"/>
            <a:r>
              <a:rPr lang="en-US" sz="1200" b="1" i="0" kern="1200" dirty="0">
                <a:solidFill>
                  <a:schemeClr val="tx1"/>
                </a:solidFill>
                <a:effectLst/>
                <a:latin typeface="+mn-lt"/>
                <a:ea typeface="+mn-ea"/>
                <a:cs typeface="+mn-cs"/>
              </a:rPr>
              <a:t>Testing and Training</a:t>
            </a:r>
            <a:r>
              <a:rPr lang="en-US" sz="1200" b="0" i="0" kern="1200" dirty="0">
                <a:solidFill>
                  <a:schemeClr val="tx1"/>
                </a:solidFill>
                <a:effectLst/>
                <a:latin typeface="+mn-lt"/>
                <a:ea typeface="+mn-ea"/>
                <a:cs typeface="+mn-cs"/>
              </a:rPr>
              <a:t>: Thanks to </a:t>
            </a:r>
            <a:r>
              <a:rPr lang="en-US" sz="1200" b="0" i="0" kern="1200" dirty="0" err="1">
                <a:solidFill>
                  <a:schemeClr val="tx1"/>
                </a:solidFill>
                <a:effectLst/>
                <a:latin typeface="+mn-lt"/>
                <a:ea typeface="+mn-ea"/>
                <a:cs typeface="+mn-cs"/>
              </a:rPr>
              <a:t>Ristretto’s</a:t>
            </a:r>
            <a:r>
              <a:rPr lang="en-US" sz="1200" b="0" i="0" kern="1200" dirty="0">
                <a:solidFill>
                  <a:schemeClr val="tx1"/>
                </a:solidFill>
                <a:effectLst/>
                <a:latin typeface="+mn-lt"/>
                <a:ea typeface="+mn-ea"/>
                <a:cs typeface="+mn-cs"/>
              </a:rPr>
              <a:t> smooth integration into Caffe, network description files can be changed to quantize different layers. The bit-width used for different layers as well as other parameters can be set in the network’s </a:t>
            </a:r>
            <a:r>
              <a:rPr lang="en-US" sz="1200" b="0" i="0" kern="1200" dirty="0" err="1">
                <a:solidFill>
                  <a:schemeClr val="tx1"/>
                </a:solidFill>
                <a:effectLst/>
                <a:latin typeface="+mn-lt"/>
                <a:ea typeface="+mn-ea"/>
                <a:cs typeface="+mn-cs"/>
              </a:rPr>
              <a:t>prototxt</a:t>
            </a:r>
            <a:r>
              <a:rPr lang="en-US" sz="1200" b="0" i="0" kern="1200" dirty="0">
                <a:solidFill>
                  <a:schemeClr val="tx1"/>
                </a:solidFill>
                <a:effectLst/>
                <a:latin typeface="+mn-lt"/>
                <a:ea typeface="+mn-ea"/>
                <a:cs typeface="+mn-cs"/>
              </a:rPr>
              <a:t> file. This allows to directly test and train condensed networks, without any need of recompilation.</a:t>
            </a:r>
          </a:p>
          <a:p>
            <a:pPr marL="0" indent="0">
              <a:buFontTx/>
              <a:buNone/>
            </a:pPr>
            <a:endParaRPr lang="en-US" dirty="0"/>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978506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r>
              <a:rPr lang="en-US" dirty="0"/>
              <a:t>Reduce weights it</a:t>
            </a:r>
            <a:r>
              <a:rPr lang="en-US" baseline="0" dirty="0"/>
              <a:t> to binary values, then scale them during training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389066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r>
              <a:rPr lang="en-US" dirty="0"/>
              <a:t>Reduce weights it</a:t>
            </a:r>
            <a:r>
              <a:rPr lang="en-US" baseline="0" dirty="0"/>
              <a:t> to binary values, then scale them during training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921935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r>
              <a:rPr lang="en-US" dirty="0"/>
              <a:t>Reduce weights it</a:t>
            </a:r>
            <a:r>
              <a:rPr lang="en-US" baseline="0" dirty="0"/>
              <a:t> to binary values, then scale them during training</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484866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17642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001130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303983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782304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I see this slide, this should probably have been the title for this</a:t>
            </a:r>
            <a:r>
              <a:rPr lang="en-US" baseline="0" dirty="0"/>
              <a:t> session. We would have gotten a lot more people in this room.</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04595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445122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110579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123521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r>
              <a:rPr lang="en-US" dirty="0"/>
              <a:t>Minerva consists of five stages, as shown in Figure 2. Stages 1–2 establish a fair baseline accelerator implementation. Stage 1 generates the baseline DNN: fixing a network topology and a set of trained weights. Stage 2 selects an optimal baseline accelerator implementation. Stages 3– 5 employ novel co-design optimizations to minimize power consumption over the baseline in the following ways: Stage 3 analyzes the dynamic range of all DNN signals and reduces slack in data type precision. Stage 4 exploits observed network sparsity to minimize data accesses and MAC operations. Stage 5 introduces a novel fault mitigation technique, which allows for aggressive SRAM supply voltage reduction. For each of the three optimization stages, the ML level measures the impact on prediction accuracy, the architecture level evaluates hardware resource savings, and the circuit level characterizes the hardware models and validates simulation results.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755292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903267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371323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746602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14450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47512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DAB8BAE-475C-4FC8-B662-3B62CE50C54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34222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A78B8F3-7327-454F-B257-FC35D7230BE4}" type="datetimeFigureOut">
              <a:rPr lang="en-US" smtClean="0"/>
              <a:t>3/17/2017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24D10-BC8E-4BB5-B06B-42E909E33B0E}" type="slidenum">
              <a:rPr lang="en-US" smtClean="0"/>
              <a:t>‹#›</a:t>
            </a:fld>
            <a:endParaRPr lang="en-US"/>
          </a:p>
        </p:txBody>
      </p:sp>
    </p:spTree>
    <p:extLst>
      <p:ext uri="{BB962C8B-B14F-4D97-AF65-F5344CB8AC3E}">
        <p14:creationId xmlns:p14="http://schemas.microsoft.com/office/powerpoint/2010/main" val="494184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78B8F3-7327-454F-B257-FC35D7230BE4}" type="datetimeFigureOut">
              <a:rPr lang="en-US" smtClean="0"/>
              <a:t>3/17/2017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24D10-BC8E-4BB5-B06B-42E909E33B0E}" type="slidenum">
              <a:rPr lang="en-US" smtClean="0"/>
              <a:t>‹#›</a:t>
            </a:fld>
            <a:endParaRPr lang="en-US"/>
          </a:p>
        </p:txBody>
      </p:sp>
    </p:spTree>
    <p:extLst>
      <p:ext uri="{BB962C8B-B14F-4D97-AF65-F5344CB8AC3E}">
        <p14:creationId xmlns:p14="http://schemas.microsoft.com/office/powerpoint/2010/main" val="262320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78B8F3-7327-454F-B257-FC35D7230BE4}" type="datetimeFigureOut">
              <a:rPr lang="en-US" smtClean="0"/>
              <a:t>3/17/2017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24D10-BC8E-4BB5-B06B-42E909E33B0E}" type="slidenum">
              <a:rPr lang="en-US" smtClean="0"/>
              <a:t>‹#›</a:t>
            </a:fld>
            <a:endParaRPr lang="en-US"/>
          </a:p>
        </p:txBody>
      </p:sp>
    </p:spTree>
    <p:extLst>
      <p:ext uri="{BB962C8B-B14F-4D97-AF65-F5344CB8AC3E}">
        <p14:creationId xmlns:p14="http://schemas.microsoft.com/office/powerpoint/2010/main" val="1002488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567848"/>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1"/>
            <a:ext cx="11151917" cy="1674305"/>
          </a:xfrm>
        </p:spPr>
        <p:txBody>
          <a:bodyPr/>
          <a:lstStyle>
            <a:lvl1pPr>
              <a:defRPr sz="2800"/>
            </a:lvl1pPr>
            <a:lvl2pPr>
              <a:defRPr sz="2400"/>
            </a:lvl2pPr>
            <a:lvl3pPr>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892496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6180610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78B8F3-7327-454F-B257-FC35D7230BE4}" type="datetimeFigureOut">
              <a:rPr lang="en-US" smtClean="0"/>
              <a:t>3/17/2017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24D10-BC8E-4BB5-B06B-42E909E33B0E}" type="slidenum">
              <a:rPr lang="en-US" smtClean="0"/>
              <a:t>‹#›</a:t>
            </a:fld>
            <a:endParaRPr lang="en-US"/>
          </a:p>
        </p:txBody>
      </p:sp>
    </p:spTree>
    <p:extLst>
      <p:ext uri="{BB962C8B-B14F-4D97-AF65-F5344CB8AC3E}">
        <p14:creationId xmlns:p14="http://schemas.microsoft.com/office/powerpoint/2010/main" val="3256336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A78B8F3-7327-454F-B257-FC35D7230BE4}" type="datetimeFigureOut">
              <a:rPr lang="en-US" smtClean="0"/>
              <a:t>3/17/2017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E24D10-BC8E-4BB5-B06B-42E909E33B0E}" type="slidenum">
              <a:rPr lang="en-US" smtClean="0"/>
              <a:t>‹#›</a:t>
            </a:fld>
            <a:endParaRPr lang="en-US"/>
          </a:p>
        </p:txBody>
      </p:sp>
    </p:spTree>
    <p:extLst>
      <p:ext uri="{BB962C8B-B14F-4D97-AF65-F5344CB8AC3E}">
        <p14:creationId xmlns:p14="http://schemas.microsoft.com/office/powerpoint/2010/main" val="1371123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78B8F3-7327-454F-B257-FC35D7230BE4}" type="datetimeFigureOut">
              <a:rPr lang="en-US" smtClean="0"/>
              <a:t>3/17/2017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E24D10-BC8E-4BB5-B06B-42E909E33B0E}" type="slidenum">
              <a:rPr lang="en-US" smtClean="0"/>
              <a:t>‹#›</a:t>
            </a:fld>
            <a:endParaRPr lang="en-US"/>
          </a:p>
        </p:txBody>
      </p:sp>
    </p:spTree>
    <p:extLst>
      <p:ext uri="{BB962C8B-B14F-4D97-AF65-F5344CB8AC3E}">
        <p14:creationId xmlns:p14="http://schemas.microsoft.com/office/powerpoint/2010/main" val="1878850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A78B8F3-7327-454F-B257-FC35D7230BE4}" type="datetimeFigureOut">
              <a:rPr lang="en-US" smtClean="0"/>
              <a:t>3/17/2017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E24D10-BC8E-4BB5-B06B-42E909E33B0E}" type="slidenum">
              <a:rPr lang="en-US" smtClean="0"/>
              <a:t>‹#›</a:t>
            </a:fld>
            <a:endParaRPr lang="en-US"/>
          </a:p>
        </p:txBody>
      </p:sp>
    </p:spTree>
    <p:extLst>
      <p:ext uri="{BB962C8B-B14F-4D97-AF65-F5344CB8AC3E}">
        <p14:creationId xmlns:p14="http://schemas.microsoft.com/office/powerpoint/2010/main" val="3895102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A78B8F3-7327-454F-B257-FC35D7230BE4}" type="datetimeFigureOut">
              <a:rPr lang="en-US" smtClean="0"/>
              <a:t>3/17/2017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E24D10-BC8E-4BB5-B06B-42E909E33B0E}" type="slidenum">
              <a:rPr lang="en-US" smtClean="0"/>
              <a:t>‹#›</a:t>
            </a:fld>
            <a:endParaRPr lang="en-US"/>
          </a:p>
        </p:txBody>
      </p:sp>
    </p:spTree>
    <p:extLst>
      <p:ext uri="{BB962C8B-B14F-4D97-AF65-F5344CB8AC3E}">
        <p14:creationId xmlns:p14="http://schemas.microsoft.com/office/powerpoint/2010/main" val="3219586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78B8F3-7327-454F-B257-FC35D7230BE4}" type="datetimeFigureOut">
              <a:rPr lang="en-US" smtClean="0"/>
              <a:t>3/17/2017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E24D10-BC8E-4BB5-B06B-42E909E33B0E}" type="slidenum">
              <a:rPr lang="en-US" smtClean="0"/>
              <a:t>‹#›</a:t>
            </a:fld>
            <a:endParaRPr lang="en-US"/>
          </a:p>
        </p:txBody>
      </p:sp>
    </p:spTree>
    <p:extLst>
      <p:ext uri="{BB962C8B-B14F-4D97-AF65-F5344CB8AC3E}">
        <p14:creationId xmlns:p14="http://schemas.microsoft.com/office/powerpoint/2010/main" val="132233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A78B8F3-7327-454F-B257-FC35D7230BE4}" type="datetimeFigureOut">
              <a:rPr lang="en-US" smtClean="0"/>
              <a:t>3/17/2017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E24D10-BC8E-4BB5-B06B-42E909E33B0E}" type="slidenum">
              <a:rPr lang="en-US" smtClean="0"/>
              <a:t>‹#›</a:t>
            </a:fld>
            <a:endParaRPr lang="en-US"/>
          </a:p>
        </p:txBody>
      </p:sp>
    </p:spTree>
    <p:extLst>
      <p:ext uri="{BB962C8B-B14F-4D97-AF65-F5344CB8AC3E}">
        <p14:creationId xmlns:p14="http://schemas.microsoft.com/office/powerpoint/2010/main" val="1402452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A78B8F3-7327-454F-B257-FC35D7230BE4}" type="datetimeFigureOut">
              <a:rPr lang="en-US" smtClean="0"/>
              <a:t>3/17/2017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E24D10-BC8E-4BB5-B06B-42E909E33B0E}" type="slidenum">
              <a:rPr lang="en-US" smtClean="0"/>
              <a:t>‹#›</a:t>
            </a:fld>
            <a:endParaRPr lang="en-US"/>
          </a:p>
        </p:txBody>
      </p:sp>
    </p:spTree>
    <p:extLst>
      <p:ext uri="{BB962C8B-B14F-4D97-AF65-F5344CB8AC3E}">
        <p14:creationId xmlns:p14="http://schemas.microsoft.com/office/powerpoint/2010/main" val="556663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78B8F3-7327-454F-B257-FC35D7230BE4}" type="datetimeFigureOut">
              <a:rPr lang="en-US" smtClean="0"/>
              <a:t>3/17/2017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E24D10-BC8E-4BB5-B06B-42E909E33B0E}" type="slidenum">
              <a:rPr lang="en-US" smtClean="0"/>
              <a:t>‹#›</a:t>
            </a:fld>
            <a:endParaRPr lang="en-US"/>
          </a:p>
        </p:txBody>
      </p:sp>
    </p:spTree>
    <p:extLst>
      <p:ext uri="{BB962C8B-B14F-4D97-AF65-F5344CB8AC3E}">
        <p14:creationId xmlns:p14="http://schemas.microsoft.com/office/powerpoint/2010/main" val="3907595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hyperlink" Target="http://deeplearningkit.org/2015/12/28/deeplearningkit-deep-learning-for-ios-tested-on-iphone-6s-tvos-and-os-x-developed-in-metal-and-swift/" TargetMode="Externa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hyperlink" Target="https://github.com/Leliana/WhatsThi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h1r0/caffe-android-lib"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hyperlink" Target="https://github.com/noradaiko/caffe-ios-sample" TargetMode="External"/><Relationship Id="rId5" Type="http://schemas.openxmlformats.org/officeDocument/2006/relationships/hyperlink" Target="https://github.com/aleph7/caffe" TargetMode="External"/><Relationship Id="rId4" Type="http://schemas.openxmlformats.org/officeDocument/2006/relationships/hyperlink" Target="https://github.com/sh1r0/caffe-android-demo"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koul.ai/"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1.jpeg"/></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hyperlink" Target="http://brainjs.com/"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aleph7/braincore" TargetMode="External"/><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hyperlink" Target="http://www.newcars.com/land-rover/range-rover-sport/2016" TargetMode="External"/><Relationship Id="rId4" Type="http://schemas.openxmlformats.org/officeDocument/2006/relationships/hyperlink" Target="https://www.flickr.com/photos/kenjonbro/9075514760/"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25.emf"/><Relationship Id="rId4" Type="http://schemas.openxmlformats.org/officeDocument/2006/relationships/image" Target="../media/image24.emf"/></Relationships>
</file>

<file path=ppt/slides/_rels/slide4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29.jpeg"/><Relationship Id="rId5" Type="http://schemas.openxmlformats.org/officeDocument/2006/relationships/image" Target="../media/image28.emf"/><Relationship Id="rId4" Type="http://schemas.openxmlformats.org/officeDocument/2006/relationships/image" Target="../media/image27.emf"/></Relationships>
</file>

<file path=ppt/slides/_rels/slide4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hyperlink" Target="http://pages.experts-exchange.com/processing-power-compared/"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2836" y="4649491"/>
            <a:ext cx="8560205" cy="1695033"/>
          </a:xfrm>
          <a:prstGeom prst="rect">
            <a:avLst/>
          </a:prstGeom>
          <a:solidFill>
            <a:srgbClr val="0070C0">
              <a:alpha val="70000"/>
            </a:srgbClr>
          </a:solidFill>
          <a:ln w="3175">
            <a:noFill/>
            <a:headEnd type="none" w="med" len="med"/>
            <a:tailEnd type="none" w="med" len="med"/>
          </a:ln>
          <a:effectLst>
            <a:outerShdw blurRad="1016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0" name="Title 1"/>
          <p:cNvSpPr txBox="1">
            <a:spLocks/>
          </p:cNvSpPr>
          <p:nvPr/>
        </p:nvSpPr>
        <p:spPr>
          <a:xfrm>
            <a:off x="218289" y="4504759"/>
            <a:ext cx="7908217" cy="101282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2800" dirty="0">
              <a:solidFill>
                <a:schemeClr val="bg1"/>
              </a:solidFill>
            </a:endParaRPr>
          </a:p>
        </p:txBody>
      </p:sp>
      <p:sp>
        <p:nvSpPr>
          <p:cNvPr id="12" name="Title 1"/>
          <p:cNvSpPr txBox="1">
            <a:spLocks/>
          </p:cNvSpPr>
          <p:nvPr/>
        </p:nvSpPr>
        <p:spPr>
          <a:xfrm>
            <a:off x="-2" y="4081585"/>
            <a:ext cx="8563043" cy="2240256"/>
          </a:xfrm>
          <a:prstGeom prst="rect">
            <a:avLst/>
          </a:prstGeom>
        </p:spPr>
        <p:txBody>
          <a:bodyPr vert="horz" lIns="91427" tIns="45713" rIns="91427" bIns="45713"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chemeClr val="bg1"/>
                </a:solidFill>
                <a:effectLst/>
                <a:uLnTx/>
                <a:uFillTx/>
              </a:rPr>
              <a:t>Squeezing </a:t>
            </a:r>
            <a:r>
              <a:rPr lang="en-US" sz="3600" dirty="0">
                <a:solidFill>
                  <a:schemeClr val="bg1"/>
                </a:solidFill>
              </a:rPr>
              <a:t>Deep Learning into mobile phones</a:t>
            </a:r>
          </a:p>
          <a:p>
            <a:pPr marL="0" marR="0" lvl="0" indent="0" algn="r" defTabSz="914400" rtl="0" eaLnBrk="1" fontAlgn="auto" latinLnBrk="0" hangingPunct="1">
              <a:lnSpc>
                <a:spcPct val="90000"/>
              </a:lnSpc>
              <a:spcBef>
                <a:spcPct val="0"/>
              </a:spcBef>
              <a:spcAft>
                <a:spcPts val="0"/>
              </a:spcAft>
              <a:buClrTx/>
              <a:buSzTx/>
              <a:buFontTx/>
              <a:buNone/>
              <a:tabLst/>
              <a:defRPr/>
            </a:pPr>
            <a:r>
              <a:rPr lang="en-US" sz="3600" dirty="0">
                <a:solidFill>
                  <a:schemeClr val="bg1"/>
                </a:solidFill>
              </a:rPr>
              <a:t> </a:t>
            </a:r>
            <a:r>
              <a:rPr lang="en-US" sz="3600" baseline="0" dirty="0">
                <a:solidFill>
                  <a:schemeClr val="bg1"/>
                </a:solidFill>
              </a:rPr>
              <a:t>- A Practitioners</a:t>
            </a:r>
            <a:r>
              <a:rPr lang="en-US" sz="3600" dirty="0">
                <a:solidFill>
                  <a:schemeClr val="bg1"/>
                </a:solidFill>
              </a:rPr>
              <a:t> guide</a:t>
            </a:r>
          </a:p>
          <a:p>
            <a:pPr marL="0" marR="0" lvl="0" indent="0" algn="r" defTabSz="914400" rtl="0" eaLnBrk="1" fontAlgn="auto" latinLnBrk="0" hangingPunct="1">
              <a:lnSpc>
                <a:spcPct val="90000"/>
              </a:lnSpc>
              <a:spcBef>
                <a:spcPct val="0"/>
              </a:spcBef>
              <a:spcAft>
                <a:spcPts val="0"/>
              </a:spcAft>
              <a:buClrTx/>
              <a:buSzTx/>
              <a:buFontTx/>
              <a:buNone/>
              <a:tabLst/>
              <a:defRPr/>
            </a:pPr>
            <a:r>
              <a:rPr lang="en-US" sz="3600" baseline="0" dirty="0">
                <a:solidFill>
                  <a:schemeClr val="bg1"/>
                </a:solidFill>
              </a:rPr>
              <a:t>Anirudh Koul</a:t>
            </a:r>
          </a:p>
        </p:txBody>
      </p:sp>
      <p:pic>
        <p:nvPicPr>
          <p:cNvPr id="7170" name="Picture 2" descr="https://cdn-images-1.medium.com/max/1000/1*0FlvitTZnPKh8qkJ7UPLe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9454" y="-311074"/>
            <a:ext cx="5708878" cy="4893326"/>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s://hongkongphooey.files.wordpress.com/2009/02/huawei-android-phone174.jpg"/>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563042" y="4496260"/>
            <a:ext cx="3628958" cy="2041289"/>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5837107" y="3045417"/>
            <a:ext cx="4103879" cy="2921430"/>
          </a:xfrm>
          <a:prstGeom prst="line">
            <a:avLst/>
          </a:prstGeom>
          <a:ln>
            <a:solidFill>
              <a:schemeClr val="bg1">
                <a:lumMod val="50000"/>
              </a:schemeClr>
            </a:solidFill>
            <a:prstDash val="lgDashDotDot"/>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445858" y="2502976"/>
            <a:ext cx="613118" cy="2146516"/>
          </a:xfrm>
          <a:prstGeom prst="line">
            <a:avLst/>
          </a:prstGeom>
          <a:ln>
            <a:solidFill>
              <a:schemeClr val="bg1">
                <a:lumMod val="50000"/>
              </a:schemeClr>
            </a:solidFill>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78878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pic>
        <p:nvPicPr>
          <p:cNvPr id="3074" name="Picture 2" descr="Screen Shot 2015-10-14 at 10.51.52"/>
          <p:cNvPicPr>
            <a:picLocks noChangeAspect="1" noChangeArrowheads="1"/>
          </p:cNvPicPr>
          <p:nvPr/>
        </p:nvPicPr>
        <p:blipFill rotWithShape="1">
          <a:blip r:embed="rId3">
            <a:extLst>
              <a:ext uri="{28A0092B-C50C-407E-A947-70E740481C1C}">
                <a14:useLocalDpi xmlns:a14="http://schemas.microsoft.com/office/drawing/2010/main" val="0"/>
              </a:ext>
            </a:extLst>
          </a:blip>
          <a:srcRect r="33427"/>
          <a:stretch/>
        </p:blipFill>
        <p:spPr bwMode="auto">
          <a:xfrm>
            <a:off x="777240" y="4289978"/>
            <a:ext cx="3099514" cy="195544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nergytousecnn"/>
          <p:cNvPicPr>
            <a:picLocks noChangeAspect="1" noChangeArrowheads="1"/>
          </p:cNvPicPr>
          <p:nvPr/>
        </p:nvPicPr>
        <p:blipFill rotWithShape="1">
          <a:blip r:embed="rId4">
            <a:extLst>
              <a:ext uri="{28A0092B-C50C-407E-A947-70E740481C1C}">
                <a14:useLocalDpi xmlns:a14="http://schemas.microsoft.com/office/drawing/2010/main" val="0"/>
              </a:ext>
            </a:extLst>
          </a:blip>
          <a:srcRect r="44415"/>
          <a:stretch/>
        </p:blipFill>
        <p:spPr bwMode="auto">
          <a:xfrm>
            <a:off x="6957061" y="4365652"/>
            <a:ext cx="2466550" cy="17749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0" y="6397823"/>
            <a:ext cx="12191999" cy="307777"/>
          </a:xfrm>
          <a:prstGeom prst="rect">
            <a:avLst/>
          </a:prstGeom>
          <a:noFill/>
        </p:spPr>
        <p:txBody>
          <a:bodyPr wrap="square" rtlCol="0">
            <a:spAutoFit/>
          </a:bodyPr>
          <a:lstStyle/>
          <a:p>
            <a:pPr algn="r"/>
            <a:r>
              <a:rPr lang="en-US" sz="1400" dirty="0">
                <a:solidFill>
                  <a:schemeClr val="tx1">
                    <a:lumMod val="50000"/>
                    <a:lumOff val="50000"/>
                  </a:schemeClr>
                </a:solidFill>
                <a:hlinkClick r:id="rId5"/>
              </a:rPr>
              <a:t>http://deeplearningkit.org/2015/12/28/deeplearningkit-deep-learning-for-ios-tested-on-iphone-6s-tvos-and-os-x-developed-in-metal-and-swift/</a:t>
            </a:r>
            <a:endParaRPr lang="en-US" sz="1400" dirty="0">
              <a:solidFill>
                <a:schemeClr val="tx1">
                  <a:lumMod val="50000"/>
                  <a:lumOff val="50000"/>
                </a:schemeClr>
              </a:solidFill>
            </a:endParaRPr>
          </a:p>
        </p:txBody>
      </p:sp>
      <p:pic>
        <p:nvPicPr>
          <p:cNvPr id="2" name="Picture 1"/>
          <p:cNvPicPr>
            <a:picLocks noChangeAspect="1"/>
          </p:cNvPicPr>
          <p:nvPr/>
        </p:nvPicPr>
        <p:blipFill>
          <a:blip r:embed="rId6"/>
          <a:stretch>
            <a:fillRect/>
          </a:stretch>
        </p:blipFill>
        <p:spPr>
          <a:xfrm>
            <a:off x="2273617" y="704791"/>
            <a:ext cx="7644764" cy="2768970"/>
          </a:xfrm>
          <a:prstGeom prst="rect">
            <a:avLst/>
          </a:prstGeom>
        </p:spPr>
      </p:pic>
      <p:sp>
        <p:nvSpPr>
          <p:cNvPr id="7" name="Text Placeholder 6"/>
          <p:cNvSpPr>
            <a:spLocks noGrp="1"/>
          </p:cNvSpPr>
          <p:nvPr>
            <p:ph type="body" sz="quarter" idx="10"/>
          </p:nvPr>
        </p:nvSpPr>
        <p:spPr>
          <a:xfrm>
            <a:off x="3876754" y="4647735"/>
            <a:ext cx="2032839" cy="1239929"/>
          </a:xfrm>
        </p:spPr>
        <p:txBody>
          <a:bodyPr>
            <a:normAutofit/>
          </a:bodyPr>
          <a:lstStyle/>
          <a:p>
            <a:pPr marL="0" indent="0">
              <a:buNone/>
            </a:pPr>
            <a:r>
              <a:rPr lang="en-US" sz="2000" dirty="0">
                <a:solidFill>
                  <a:srgbClr val="666666"/>
                </a:solidFill>
                <a:latin typeface="Segoe UI Light" panose="020B0502040204020203" pitchFamily="34" charset="0"/>
                <a:cs typeface="Segoe UI Light" panose="020B0502040204020203" pitchFamily="34" charset="0"/>
              </a:rPr>
              <a:t>Energy to train</a:t>
            </a:r>
          </a:p>
          <a:p>
            <a:pPr marL="0" indent="0">
              <a:buNone/>
            </a:pPr>
            <a:r>
              <a:rPr lang="en-US" sz="2000" dirty="0">
                <a:solidFill>
                  <a:srgbClr val="666666"/>
                </a:solidFill>
                <a:latin typeface="Segoe UI Light" panose="020B0502040204020203" pitchFamily="34" charset="0"/>
                <a:cs typeface="Segoe UI Light" panose="020B0502040204020203" pitchFamily="34" charset="0"/>
              </a:rPr>
              <a:t>Convolutional</a:t>
            </a:r>
          </a:p>
          <a:p>
            <a:pPr marL="0" indent="0">
              <a:buNone/>
            </a:pPr>
            <a:r>
              <a:rPr lang="en-US" sz="2000" dirty="0">
                <a:solidFill>
                  <a:srgbClr val="666666"/>
                </a:solidFill>
                <a:latin typeface="Segoe UI Light" panose="020B0502040204020203" pitchFamily="34" charset="0"/>
                <a:cs typeface="Segoe UI Light" panose="020B0502040204020203" pitchFamily="34" charset="0"/>
              </a:rPr>
              <a:t>Neural Network</a:t>
            </a:r>
          </a:p>
        </p:txBody>
      </p:sp>
      <p:sp>
        <p:nvSpPr>
          <p:cNvPr id="9" name="Text Placeholder 6"/>
          <p:cNvSpPr txBox="1">
            <a:spLocks/>
          </p:cNvSpPr>
          <p:nvPr/>
        </p:nvSpPr>
        <p:spPr>
          <a:xfrm>
            <a:off x="9423611" y="4647734"/>
            <a:ext cx="2032839" cy="12399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666666"/>
                </a:solidFill>
                <a:latin typeface="Segoe UI Light" panose="020B0502040204020203" pitchFamily="34" charset="0"/>
                <a:cs typeface="Segoe UI Light" panose="020B0502040204020203" pitchFamily="34" charset="0"/>
              </a:rPr>
              <a:t>Energy to use</a:t>
            </a:r>
          </a:p>
          <a:p>
            <a:pPr marL="0" indent="0">
              <a:buFont typeface="Arial" panose="020B0604020202020204" pitchFamily="34" charset="0"/>
              <a:buNone/>
            </a:pPr>
            <a:r>
              <a:rPr lang="en-US" sz="2000" dirty="0">
                <a:solidFill>
                  <a:srgbClr val="666666"/>
                </a:solidFill>
                <a:latin typeface="Segoe UI Light" panose="020B0502040204020203" pitchFamily="34" charset="0"/>
                <a:cs typeface="Segoe UI Light" panose="020B0502040204020203" pitchFamily="34" charset="0"/>
              </a:rPr>
              <a:t>Convolutional</a:t>
            </a:r>
          </a:p>
          <a:p>
            <a:pPr marL="0" indent="0">
              <a:buFont typeface="Arial" panose="020B0604020202020204" pitchFamily="34" charset="0"/>
              <a:buNone/>
            </a:pPr>
            <a:r>
              <a:rPr lang="en-US" sz="2000" dirty="0">
                <a:solidFill>
                  <a:srgbClr val="666666"/>
                </a:solidFill>
                <a:latin typeface="Segoe UI Light" panose="020B0502040204020203" pitchFamily="34" charset="0"/>
                <a:cs typeface="Segoe UI Light" panose="020B0502040204020203" pitchFamily="34" charset="0"/>
              </a:rPr>
              <a:t>Neural Network</a:t>
            </a:r>
          </a:p>
        </p:txBody>
      </p:sp>
    </p:spTree>
    <p:extLst>
      <p:ext uri="{BB962C8B-B14F-4D97-AF65-F5344CB8AC3E}">
        <p14:creationId xmlns:p14="http://schemas.microsoft.com/office/powerpoint/2010/main" val="197376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noProof="0" dirty="0">
                <a:solidFill>
                  <a:schemeClr val="accent1"/>
                </a:solidFill>
              </a:rPr>
              <a:t>Base </a:t>
            </a:r>
            <a:r>
              <a:rPr lang="en-US" b="1" noProof="0" dirty="0" err="1">
                <a:solidFill>
                  <a:schemeClr val="accent1"/>
                </a:solidFill>
              </a:rPr>
              <a:t>PreTrained</a:t>
            </a:r>
            <a:r>
              <a:rPr lang="en-US" b="1" noProof="0" dirty="0">
                <a:solidFill>
                  <a:schemeClr val="accent1"/>
                </a:solidFill>
              </a:rPr>
              <a:t> Model</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762001" y="2133599"/>
            <a:ext cx="10515599" cy="3911601"/>
          </a:xfrm>
        </p:spPr>
        <p:txBody>
          <a:bodyPr>
            <a:normAutofit/>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ImageNet – 1000 Object Categorizer</a:t>
            </a:r>
          </a:p>
          <a:p>
            <a:pPr marL="0" indent="0">
              <a:buNone/>
            </a:pPr>
            <a:r>
              <a:rPr lang="en-US" dirty="0">
                <a:solidFill>
                  <a:srgbClr val="666666"/>
                </a:solidFill>
                <a:latin typeface="Segoe UI Light" panose="020B0502040204020203" pitchFamily="34" charset="0"/>
                <a:cs typeface="Segoe UI Light" panose="020B0502040204020203" pitchFamily="34" charset="0"/>
              </a:rPr>
              <a:t>	Inception</a:t>
            </a:r>
          </a:p>
          <a:p>
            <a:pPr marL="0" indent="0">
              <a:buNone/>
            </a:pPr>
            <a:r>
              <a:rPr lang="en-US" dirty="0">
                <a:solidFill>
                  <a:srgbClr val="666666"/>
                </a:solidFill>
                <a:latin typeface="Segoe UI Light" panose="020B0502040204020203" pitchFamily="34" charset="0"/>
                <a:cs typeface="Segoe UI Light" panose="020B0502040204020203" pitchFamily="34" charset="0"/>
              </a:rPr>
              <a:t>	Resnet</a:t>
            </a:r>
          </a:p>
        </p:txBody>
      </p:sp>
    </p:spTree>
    <p:extLst>
      <p:ext uri="{BB962C8B-B14F-4D97-AF65-F5344CB8AC3E}">
        <p14:creationId xmlns:p14="http://schemas.microsoft.com/office/powerpoint/2010/main" val="120184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Running pre-trained models on mobile</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762001" y="2133599"/>
            <a:ext cx="10515599" cy="3911601"/>
          </a:xfrm>
        </p:spPr>
        <p:txBody>
          <a:bodyPr>
            <a:normAutofit/>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MXNet                </a:t>
            </a:r>
          </a:p>
          <a:p>
            <a:pPr marL="0" indent="0">
              <a:buNone/>
            </a:pPr>
            <a:r>
              <a:rPr lang="en-US" dirty="0">
                <a:solidFill>
                  <a:srgbClr val="666666"/>
                </a:solidFill>
                <a:latin typeface="Segoe UI Light" panose="020B0502040204020203" pitchFamily="34" charset="0"/>
                <a:cs typeface="Segoe UI Light" panose="020B0502040204020203" pitchFamily="34" charset="0"/>
              </a:rPr>
              <a:t>Tensorflow</a:t>
            </a:r>
          </a:p>
          <a:p>
            <a:pPr marL="0" indent="0">
              <a:buNone/>
            </a:pPr>
            <a:r>
              <a:rPr lang="en-US" dirty="0">
                <a:solidFill>
                  <a:srgbClr val="666666"/>
                </a:solidFill>
                <a:latin typeface="Segoe UI Light" panose="020B0502040204020203" pitchFamily="34" charset="0"/>
                <a:cs typeface="Segoe UI Light" panose="020B0502040204020203" pitchFamily="34" charset="0"/>
              </a:rPr>
              <a:t>CNNDroid</a:t>
            </a:r>
          </a:p>
          <a:p>
            <a:pPr marL="0" indent="0">
              <a:buNone/>
            </a:pPr>
            <a:r>
              <a:rPr lang="en-US" dirty="0">
                <a:solidFill>
                  <a:srgbClr val="666666"/>
                </a:solidFill>
                <a:latin typeface="Segoe UI Light" panose="020B0502040204020203" pitchFamily="34" charset="0"/>
                <a:cs typeface="Segoe UI Light" panose="020B0502040204020203" pitchFamily="34" charset="0"/>
              </a:rPr>
              <a:t>DeepLearningKit</a:t>
            </a:r>
          </a:p>
          <a:p>
            <a:pPr marL="0" indent="0">
              <a:buNone/>
            </a:pPr>
            <a:r>
              <a:rPr lang="en-US" dirty="0">
                <a:solidFill>
                  <a:srgbClr val="666666"/>
                </a:solidFill>
                <a:latin typeface="Segoe UI Light" panose="020B0502040204020203" pitchFamily="34" charset="0"/>
                <a:cs typeface="Segoe UI Light" panose="020B0502040204020203" pitchFamily="34" charset="0"/>
              </a:rPr>
              <a:t>Caffe</a:t>
            </a:r>
          </a:p>
          <a:p>
            <a:pPr marL="0" indent="0">
              <a:buNone/>
            </a:pPr>
            <a:r>
              <a:rPr lang="en-US" dirty="0">
                <a:solidFill>
                  <a:srgbClr val="666666"/>
                </a:solidFill>
                <a:latin typeface="Segoe UI Light" panose="020B0502040204020203" pitchFamily="34" charset="0"/>
                <a:cs typeface="Segoe UI Light" panose="020B0502040204020203" pitchFamily="34" charset="0"/>
              </a:rPr>
              <a:t>Torch</a:t>
            </a:r>
          </a:p>
        </p:txBody>
      </p:sp>
    </p:spTree>
    <p:extLst>
      <p:ext uri="{BB962C8B-B14F-4D97-AF65-F5344CB8AC3E}">
        <p14:creationId xmlns:p14="http://schemas.microsoft.com/office/powerpoint/2010/main" val="186604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MXNET</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762001" y="2133599"/>
            <a:ext cx="10515599" cy="4396741"/>
          </a:xfrm>
        </p:spPr>
        <p:txBody>
          <a:bodyPr>
            <a:normAutofit/>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Amalgamation : Pack all the code in a single source file</a:t>
            </a:r>
          </a:p>
          <a:p>
            <a:pPr marL="0" indent="0">
              <a:buNone/>
            </a:pPr>
            <a:endParaRPr lang="en-US" dirty="0">
              <a:solidFill>
                <a:srgbClr val="666666"/>
              </a:solidFill>
              <a:latin typeface="Segoe UI Light" panose="020B0502040204020203" pitchFamily="34" charset="0"/>
              <a:cs typeface="Segoe UI Light" panose="020B0502040204020203" pitchFamily="34" charset="0"/>
            </a:endParaRPr>
          </a:p>
          <a:p>
            <a:pPr marL="0" indent="0">
              <a:buNone/>
            </a:pPr>
            <a:r>
              <a:rPr lang="en-US" dirty="0">
                <a:solidFill>
                  <a:srgbClr val="666666"/>
                </a:solidFill>
                <a:latin typeface="Segoe UI Light" panose="020B0502040204020203" pitchFamily="34" charset="0"/>
                <a:cs typeface="Segoe UI Light" panose="020B0502040204020203" pitchFamily="34" charset="0"/>
              </a:rPr>
              <a:t>Pro:</a:t>
            </a:r>
          </a:p>
          <a:p>
            <a:r>
              <a:rPr lang="en-US" dirty="0">
                <a:solidFill>
                  <a:srgbClr val="666666"/>
                </a:solidFill>
                <a:latin typeface="Segoe UI Light" panose="020B0502040204020203" pitchFamily="34" charset="0"/>
                <a:cs typeface="Segoe UI Light" panose="020B0502040204020203" pitchFamily="34" charset="0"/>
              </a:rPr>
              <a:t>Cross Platform (iOS, Android), Easy porting</a:t>
            </a:r>
          </a:p>
          <a:p>
            <a:r>
              <a:rPr lang="en-US" dirty="0">
                <a:solidFill>
                  <a:srgbClr val="666666"/>
                </a:solidFill>
                <a:latin typeface="Segoe UI Light" panose="020B0502040204020203" pitchFamily="34" charset="0"/>
                <a:cs typeface="Segoe UI Light" panose="020B0502040204020203" pitchFamily="34" charset="0"/>
              </a:rPr>
              <a:t>Usable in any programming language</a:t>
            </a:r>
          </a:p>
          <a:p>
            <a:endParaRPr lang="en-US" dirty="0">
              <a:solidFill>
                <a:srgbClr val="666666"/>
              </a:solidFill>
              <a:latin typeface="Segoe UI Light" panose="020B0502040204020203" pitchFamily="34" charset="0"/>
              <a:cs typeface="Segoe UI Light" panose="020B0502040204020203" pitchFamily="34" charset="0"/>
            </a:endParaRPr>
          </a:p>
          <a:p>
            <a:pPr marL="0" indent="0">
              <a:buNone/>
            </a:pPr>
            <a:r>
              <a:rPr lang="en-US" dirty="0">
                <a:solidFill>
                  <a:srgbClr val="666666"/>
                </a:solidFill>
                <a:latin typeface="Segoe UI Light" panose="020B0502040204020203" pitchFamily="34" charset="0"/>
                <a:cs typeface="Segoe UI Light" panose="020B0502040204020203" pitchFamily="34" charset="0"/>
              </a:rPr>
              <a:t>Con:</a:t>
            </a:r>
          </a:p>
          <a:p>
            <a:r>
              <a:rPr lang="en-US" dirty="0">
                <a:solidFill>
                  <a:srgbClr val="666666"/>
                </a:solidFill>
                <a:latin typeface="Segoe UI Light" panose="020B0502040204020203" pitchFamily="34" charset="0"/>
                <a:cs typeface="Segoe UI Light" panose="020B0502040204020203" pitchFamily="34" charset="0"/>
              </a:rPr>
              <a:t>CPU only, Slow</a:t>
            </a:r>
          </a:p>
        </p:txBody>
      </p:sp>
      <p:pic>
        <p:nvPicPr>
          <p:cNvPr id="2050" name="Picture 2" descr="https://raw.githubusercontent.com/dmlc/web-data/master/mxnet/apk/poolne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2457" y="964844"/>
            <a:ext cx="2579543" cy="45858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82101" y="5573120"/>
            <a:ext cx="3009899" cy="307777"/>
          </a:xfrm>
          <a:prstGeom prst="rect">
            <a:avLst/>
          </a:prstGeom>
          <a:noFill/>
        </p:spPr>
        <p:txBody>
          <a:bodyPr wrap="square" rtlCol="0">
            <a:spAutoFit/>
          </a:bodyPr>
          <a:lstStyle/>
          <a:p>
            <a:pPr algn="r"/>
            <a:r>
              <a:rPr lang="en-US" sz="1400" dirty="0">
                <a:solidFill>
                  <a:schemeClr val="tx1">
                    <a:lumMod val="50000"/>
                    <a:lumOff val="50000"/>
                  </a:schemeClr>
                </a:solidFill>
                <a:hlinkClick r:id="rId4"/>
              </a:rPr>
              <a:t>https://github.com/Leliana/WhatsThis</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91737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Tensorflow</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762001" y="2133599"/>
            <a:ext cx="10515599" cy="3911601"/>
          </a:xfrm>
        </p:spPr>
        <p:txBody>
          <a:bodyPr>
            <a:normAutofit/>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Easy pipeline to bring Tensorflow models to mobile</a:t>
            </a:r>
          </a:p>
          <a:p>
            <a:pPr marL="0" indent="0">
              <a:buNone/>
            </a:pPr>
            <a:r>
              <a:rPr lang="en-US" dirty="0">
                <a:solidFill>
                  <a:srgbClr val="666666"/>
                </a:solidFill>
                <a:latin typeface="Segoe UI Light" panose="020B0502040204020203" pitchFamily="34" charset="0"/>
                <a:cs typeface="Segoe UI Light" panose="020B0502040204020203" pitchFamily="34" charset="0"/>
              </a:rPr>
              <a:t>Great documentation</a:t>
            </a:r>
          </a:p>
          <a:p>
            <a:pPr marL="0" indent="0">
              <a:buNone/>
            </a:pPr>
            <a:r>
              <a:rPr lang="en-US" dirty="0">
                <a:solidFill>
                  <a:srgbClr val="666666"/>
                </a:solidFill>
                <a:latin typeface="Segoe UI Light" panose="020B0502040204020203" pitchFamily="34" charset="0"/>
                <a:cs typeface="Segoe UI Light" panose="020B0502040204020203" pitchFamily="34" charset="0"/>
              </a:rPr>
              <a:t>Optimizations to bring model to mobile</a:t>
            </a:r>
          </a:p>
          <a:p>
            <a:pPr marL="0" indent="0">
              <a:buNone/>
            </a:pPr>
            <a:r>
              <a:rPr lang="en-US" dirty="0">
                <a:solidFill>
                  <a:srgbClr val="666666"/>
                </a:solidFill>
                <a:latin typeface="Segoe UI Light" panose="020B0502040204020203" pitchFamily="34" charset="0"/>
                <a:cs typeface="Segoe UI Light" panose="020B0502040204020203" pitchFamily="34" charset="0"/>
              </a:rPr>
              <a:t>Upcoming : XLA (Accelerated Linear Algebra) compiler to optimize for hardware</a:t>
            </a:r>
          </a:p>
        </p:txBody>
      </p:sp>
    </p:spTree>
    <p:extLst>
      <p:ext uri="{BB962C8B-B14F-4D97-AF65-F5344CB8AC3E}">
        <p14:creationId xmlns:p14="http://schemas.microsoft.com/office/powerpoint/2010/main" val="197128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err="1">
                <a:solidFill>
                  <a:schemeClr val="accent1"/>
                </a:solidFill>
              </a:rPr>
              <a:t>CNNdroid</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762001" y="2133599"/>
            <a:ext cx="11158328" cy="3911601"/>
          </a:xfrm>
        </p:spPr>
        <p:txBody>
          <a:bodyPr>
            <a:normAutofit/>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GPU accelerated CNNs for Android</a:t>
            </a:r>
          </a:p>
          <a:p>
            <a:pPr marL="0" indent="0">
              <a:buNone/>
            </a:pPr>
            <a:r>
              <a:rPr lang="en-US" dirty="0">
                <a:solidFill>
                  <a:srgbClr val="666666"/>
                </a:solidFill>
                <a:latin typeface="Segoe UI Light" panose="020B0502040204020203" pitchFamily="34" charset="0"/>
                <a:cs typeface="Segoe UI Light" panose="020B0502040204020203" pitchFamily="34" charset="0"/>
              </a:rPr>
              <a:t>Supports Caffe, Torch and Theano models</a:t>
            </a:r>
          </a:p>
          <a:p>
            <a:pPr marL="0" indent="0">
              <a:buNone/>
            </a:pPr>
            <a:r>
              <a:rPr lang="en-US" dirty="0">
                <a:solidFill>
                  <a:srgbClr val="666666"/>
                </a:solidFill>
                <a:latin typeface="Segoe UI Light" panose="020B0502040204020203" pitchFamily="34" charset="0"/>
                <a:cs typeface="Segoe UI Light" panose="020B0502040204020203" pitchFamily="34" charset="0"/>
              </a:rPr>
              <a:t>~30-40x Speedup using mobile GPU vs CPU (</a:t>
            </a:r>
            <a:r>
              <a:rPr lang="en-US" dirty="0" err="1">
                <a:solidFill>
                  <a:srgbClr val="666666"/>
                </a:solidFill>
                <a:latin typeface="Segoe UI Light" panose="020B0502040204020203" pitchFamily="34" charset="0"/>
                <a:cs typeface="Segoe UI Light" panose="020B0502040204020203" pitchFamily="34" charset="0"/>
              </a:rPr>
              <a:t>AlexNet</a:t>
            </a:r>
            <a:r>
              <a:rPr lang="en-US" dirty="0">
                <a:solidFill>
                  <a:srgbClr val="666666"/>
                </a:solidFill>
                <a:latin typeface="Segoe UI Light" panose="020B0502040204020203" pitchFamily="34" charset="0"/>
                <a:cs typeface="Segoe UI Light" panose="020B0502040204020203" pitchFamily="34" charset="0"/>
              </a:rPr>
              <a:t>)</a:t>
            </a:r>
          </a:p>
          <a:p>
            <a:pPr marL="0" indent="0">
              <a:buNone/>
            </a:pPr>
            <a:endParaRPr lang="en-US" dirty="0">
              <a:solidFill>
                <a:srgbClr val="666666"/>
              </a:solidFill>
              <a:latin typeface="Segoe UI Light" panose="020B0502040204020203" pitchFamily="34" charset="0"/>
              <a:cs typeface="Segoe UI Light" panose="020B0502040204020203" pitchFamily="34" charset="0"/>
            </a:endParaRPr>
          </a:p>
          <a:p>
            <a:pPr marL="0" indent="0">
              <a:buNone/>
            </a:pPr>
            <a:r>
              <a:rPr lang="en-US" dirty="0">
                <a:solidFill>
                  <a:srgbClr val="666666"/>
                </a:solidFill>
                <a:latin typeface="Segoe UI Light" panose="020B0502040204020203" pitchFamily="34" charset="0"/>
                <a:cs typeface="Segoe UI Light" panose="020B0502040204020203" pitchFamily="34" charset="0"/>
              </a:rPr>
              <a:t>Internally, </a:t>
            </a:r>
            <a:r>
              <a:rPr lang="en-US" dirty="0" err="1">
                <a:solidFill>
                  <a:srgbClr val="666666"/>
                </a:solidFill>
                <a:latin typeface="Segoe UI Light" panose="020B0502040204020203" pitchFamily="34" charset="0"/>
                <a:cs typeface="Segoe UI Light" panose="020B0502040204020203" pitchFamily="34" charset="0"/>
              </a:rPr>
              <a:t>CNNdroid</a:t>
            </a:r>
            <a:r>
              <a:rPr lang="en-US" dirty="0">
                <a:solidFill>
                  <a:srgbClr val="666666"/>
                </a:solidFill>
                <a:latin typeface="Segoe UI Light" panose="020B0502040204020203" pitchFamily="34" charset="0"/>
                <a:cs typeface="Segoe UI Light" panose="020B0502040204020203" pitchFamily="34" charset="0"/>
              </a:rPr>
              <a:t> expresses data parallelism for different layers, instead of leaving to the GPU’s hardware scheduler</a:t>
            </a:r>
          </a:p>
        </p:txBody>
      </p:sp>
    </p:spTree>
    <p:extLst>
      <p:ext uri="{BB962C8B-B14F-4D97-AF65-F5344CB8AC3E}">
        <p14:creationId xmlns:p14="http://schemas.microsoft.com/office/powerpoint/2010/main" val="9053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DeepLearningKit</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762001" y="2133599"/>
            <a:ext cx="11158328" cy="3911601"/>
          </a:xfrm>
        </p:spPr>
        <p:txBody>
          <a:bodyPr>
            <a:normAutofit/>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Platform : iOS, OS X and </a:t>
            </a:r>
            <a:r>
              <a:rPr lang="en-US" dirty="0" err="1">
                <a:solidFill>
                  <a:srgbClr val="666666"/>
                </a:solidFill>
                <a:latin typeface="Segoe UI Light" panose="020B0502040204020203" pitchFamily="34" charset="0"/>
                <a:cs typeface="Segoe UI Light" panose="020B0502040204020203" pitchFamily="34" charset="0"/>
              </a:rPr>
              <a:t>tvOS</a:t>
            </a:r>
            <a:r>
              <a:rPr lang="en-US" dirty="0">
                <a:solidFill>
                  <a:srgbClr val="666666"/>
                </a:solidFill>
                <a:latin typeface="Segoe UI Light" panose="020B0502040204020203" pitchFamily="34" charset="0"/>
                <a:cs typeface="Segoe UI Light" panose="020B0502040204020203" pitchFamily="34" charset="0"/>
              </a:rPr>
              <a:t> (Apple TV)</a:t>
            </a:r>
          </a:p>
          <a:p>
            <a:pPr marL="0" indent="0">
              <a:buNone/>
            </a:pPr>
            <a:r>
              <a:rPr lang="en-US" dirty="0">
                <a:solidFill>
                  <a:srgbClr val="666666"/>
                </a:solidFill>
                <a:latin typeface="Segoe UI Light" panose="020B0502040204020203" pitchFamily="34" charset="0"/>
                <a:cs typeface="Segoe UI Light" panose="020B0502040204020203" pitchFamily="34" charset="0"/>
              </a:rPr>
              <a:t>DNN Type : CNNs models trained in Caffe</a:t>
            </a:r>
          </a:p>
          <a:p>
            <a:pPr marL="0" indent="0">
              <a:buNone/>
            </a:pPr>
            <a:r>
              <a:rPr lang="en-US" dirty="0">
                <a:solidFill>
                  <a:srgbClr val="666666"/>
                </a:solidFill>
                <a:latin typeface="Segoe UI Light" panose="020B0502040204020203" pitchFamily="34" charset="0"/>
                <a:cs typeface="Segoe UI Light" panose="020B0502040204020203" pitchFamily="34" charset="0"/>
              </a:rPr>
              <a:t>Runs on mobile GPU, uses Metal</a:t>
            </a:r>
          </a:p>
          <a:p>
            <a:pPr marL="0" indent="0">
              <a:buNone/>
            </a:pPr>
            <a:r>
              <a:rPr lang="en-US" dirty="0">
                <a:solidFill>
                  <a:srgbClr val="666666"/>
                </a:solidFill>
                <a:latin typeface="Segoe UI Light" panose="020B0502040204020203" pitchFamily="34" charset="0"/>
                <a:cs typeface="Segoe UI Light" panose="020B0502040204020203" pitchFamily="34" charset="0"/>
              </a:rPr>
              <a:t>		</a:t>
            </a:r>
          </a:p>
          <a:p>
            <a:pPr marL="0" indent="0">
              <a:buNone/>
            </a:pPr>
            <a:r>
              <a:rPr lang="en-US" dirty="0">
                <a:solidFill>
                  <a:srgbClr val="666666"/>
                </a:solidFill>
                <a:latin typeface="Segoe UI Light" panose="020B0502040204020203" pitchFamily="34" charset="0"/>
                <a:cs typeface="Segoe UI Light" panose="020B0502040204020203" pitchFamily="34" charset="0"/>
              </a:rPr>
              <a:t>Pro : Fast, directly ingests Caffe models</a:t>
            </a:r>
          </a:p>
          <a:p>
            <a:pPr marL="0" indent="0">
              <a:buNone/>
            </a:pPr>
            <a:r>
              <a:rPr lang="en-US" dirty="0">
                <a:solidFill>
                  <a:srgbClr val="666666"/>
                </a:solidFill>
                <a:latin typeface="Segoe UI Light" panose="020B0502040204020203" pitchFamily="34" charset="0"/>
                <a:cs typeface="Segoe UI Light" panose="020B0502040204020203" pitchFamily="34" charset="0"/>
              </a:rPr>
              <a:t>Con : Unmaintained </a:t>
            </a:r>
          </a:p>
        </p:txBody>
      </p:sp>
    </p:spTree>
    <p:extLst>
      <p:ext uri="{BB962C8B-B14F-4D97-AF65-F5344CB8AC3E}">
        <p14:creationId xmlns:p14="http://schemas.microsoft.com/office/powerpoint/2010/main" val="223222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Caffe</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762001" y="2133599"/>
            <a:ext cx="11158328" cy="3911601"/>
          </a:xfrm>
        </p:spPr>
        <p:txBody>
          <a:bodyPr>
            <a:normAutofit lnSpcReduction="10000"/>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Caffe for Android	</a:t>
            </a:r>
            <a:r>
              <a:rPr lang="en-US" dirty="0">
                <a:solidFill>
                  <a:srgbClr val="666666"/>
                </a:solidFill>
                <a:latin typeface="Segoe UI Light" panose="020B0502040204020203" pitchFamily="34" charset="0"/>
                <a:cs typeface="Segoe UI Light" panose="020B0502040204020203" pitchFamily="34" charset="0"/>
                <a:hlinkClick r:id="rId3"/>
              </a:rPr>
              <a:t>https://github.com/sh1r0/caffe-android-lib</a:t>
            </a:r>
            <a:endParaRPr lang="en-US" dirty="0">
              <a:solidFill>
                <a:srgbClr val="666666"/>
              </a:solidFill>
              <a:latin typeface="Segoe UI Light" panose="020B0502040204020203" pitchFamily="34" charset="0"/>
              <a:cs typeface="Segoe UI Light" panose="020B0502040204020203" pitchFamily="34" charset="0"/>
            </a:endParaRPr>
          </a:p>
          <a:p>
            <a:pPr marL="0" indent="0">
              <a:buNone/>
            </a:pPr>
            <a:r>
              <a:rPr lang="en-US" dirty="0">
                <a:solidFill>
                  <a:srgbClr val="666666"/>
                </a:solidFill>
                <a:latin typeface="Segoe UI Light" panose="020B0502040204020203" pitchFamily="34" charset="0"/>
                <a:cs typeface="Segoe UI Light" panose="020B0502040204020203" pitchFamily="34" charset="0"/>
              </a:rPr>
              <a:t>Sample app		</a:t>
            </a:r>
            <a:r>
              <a:rPr lang="en-US" dirty="0">
                <a:solidFill>
                  <a:srgbClr val="666666"/>
                </a:solidFill>
                <a:latin typeface="Segoe UI Light" panose="020B0502040204020203" pitchFamily="34" charset="0"/>
                <a:cs typeface="Segoe UI Light" panose="020B0502040204020203" pitchFamily="34" charset="0"/>
                <a:hlinkClick r:id="rId4"/>
              </a:rPr>
              <a:t>https://github.com/sh1r0/caffe-android-demo</a:t>
            </a:r>
            <a:endParaRPr lang="en-US" dirty="0">
              <a:solidFill>
                <a:srgbClr val="666666"/>
              </a:solidFill>
              <a:latin typeface="Segoe UI Light" panose="020B0502040204020203" pitchFamily="34" charset="0"/>
              <a:cs typeface="Segoe UI Light" panose="020B0502040204020203" pitchFamily="34" charset="0"/>
            </a:endParaRPr>
          </a:p>
          <a:p>
            <a:pPr marL="0" indent="0">
              <a:buNone/>
            </a:pPr>
            <a:endParaRPr lang="en-US" dirty="0">
              <a:solidFill>
                <a:srgbClr val="666666"/>
              </a:solidFill>
              <a:latin typeface="Segoe UI Light" panose="020B0502040204020203" pitchFamily="34" charset="0"/>
              <a:cs typeface="Segoe UI Light" panose="020B0502040204020203" pitchFamily="34" charset="0"/>
            </a:endParaRPr>
          </a:p>
          <a:p>
            <a:pPr marL="0" indent="0">
              <a:buNone/>
            </a:pPr>
            <a:r>
              <a:rPr lang="en-US" dirty="0">
                <a:solidFill>
                  <a:srgbClr val="666666"/>
                </a:solidFill>
                <a:latin typeface="Segoe UI Light" panose="020B0502040204020203" pitchFamily="34" charset="0"/>
                <a:cs typeface="Segoe UI Light" panose="020B0502040204020203" pitchFamily="34" charset="0"/>
              </a:rPr>
              <a:t>Caffe for iOS : 	</a:t>
            </a:r>
            <a:r>
              <a:rPr lang="en-US" dirty="0">
                <a:solidFill>
                  <a:srgbClr val="666666"/>
                </a:solidFill>
                <a:latin typeface="Segoe UI Light" panose="020B0502040204020203" pitchFamily="34" charset="0"/>
                <a:cs typeface="Segoe UI Light" panose="020B0502040204020203" pitchFamily="34" charset="0"/>
                <a:hlinkClick r:id="rId5"/>
              </a:rPr>
              <a:t>https://github.com/aleph7/caffe</a:t>
            </a:r>
            <a:endParaRPr lang="en-US" dirty="0">
              <a:solidFill>
                <a:srgbClr val="666666"/>
              </a:solidFill>
              <a:latin typeface="Segoe UI Light" panose="020B0502040204020203" pitchFamily="34" charset="0"/>
              <a:cs typeface="Segoe UI Light" panose="020B0502040204020203" pitchFamily="34" charset="0"/>
            </a:endParaRPr>
          </a:p>
          <a:p>
            <a:pPr marL="0" indent="0">
              <a:buNone/>
            </a:pPr>
            <a:r>
              <a:rPr lang="en-US" dirty="0">
                <a:solidFill>
                  <a:srgbClr val="666666"/>
                </a:solidFill>
                <a:latin typeface="Segoe UI Light" panose="020B0502040204020203" pitchFamily="34" charset="0"/>
                <a:cs typeface="Segoe UI Light" panose="020B0502040204020203" pitchFamily="34" charset="0"/>
              </a:rPr>
              <a:t>Sample app		</a:t>
            </a:r>
            <a:r>
              <a:rPr lang="en-US" dirty="0">
                <a:solidFill>
                  <a:srgbClr val="666666"/>
                </a:solidFill>
                <a:latin typeface="Segoe UI Light" panose="020B0502040204020203" pitchFamily="34" charset="0"/>
                <a:cs typeface="Segoe UI Light" panose="020B0502040204020203" pitchFamily="34" charset="0"/>
                <a:hlinkClick r:id="rId6"/>
              </a:rPr>
              <a:t>https://github.com/noradaiko/caffe-ios-sample</a:t>
            </a:r>
            <a:endParaRPr lang="en-US" dirty="0">
              <a:solidFill>
                <a:srgbClr val="666666"/>
              </a:solidFill>
              <a:latin typeface="Segoe UI Light" panose="020B0502040204020203" pitchFamily="34" charset="0"/>
              <a:cs typeface="Segoe UI Light" panose="020B0502040204020203" pitchFamily="34" charset="0"/>
            </a:endParaRPr>
          </a:p>
          <a:p>
            <a:pPr marL="0" indent="0">
              <a:buNone/>
            </a:pPr>
            <a:r>
              <a:rPr lang="en-US" dirty="0">
                <a:solidFill>
                  <a:srgbClr val="666666"/>
                </a:solidFill>
                <a:latin typeface="Segoe UI Light" panose="020B0502040204020203" pitchFamily="34" charset="0"/>
                <a:cs typeface="Segoe UI Light" panose="020B0502040204020203" pitchFamily="34" charset="0"/>
              </a:rPr>
              <a:t>		</a:t>
            </a:r>
          </a:p>
          <a:p>
            <a:pPr marL="0" indent="0">
              <a:buNone/>
            </a:pPr>
            <a:r>
              <a:rPr lang="en-US" dirty="0">
                <a:solidFill>
                  <a:srgbClr val="666666"/>
                </a:solidFill>
                <a:latin typeface="Segoe UI Light" panose="020B0502040204020203" pitchFamily="34" charset="0"/>
                <a:cs typeface="Segoe UI Light" panose="020B0502040204020203" pitchFamily="34" charset="0"/>
              </a:rPr>
              <a:t>Pro : Usually couple of lines to port a pretrained model to mobile CPU</a:t>
            </a:r>
          </a:p>
          <a:p>
            <a:pPr marL="0" indent="0">
              <a:buNone/>
            </a:pPr>
            <a:r>
              <a:rPr lang="en-US" dirty="0">
                <a:solidFill>
                  <a:srgbClr val="666666"/>
                </a:solidFill>
                <a:latin typeface="Segoe UI Light" panose="020B0502040204020203" pitchFamily="34" charset="0"/>
                <a:cs typeface="Segoe UI Light" panose="020B0502040204020203" pitchFamily="34" charset="0"/>
              </a:rPr>
              <a:t>Con : Unmaintained </a:t>
            </a:r>
          </a:p>
        </p:txBody>
      </p:sp>
    </p:spTree>
    <p:extLst>
      <p:ext uri="{BB962C8B-B14F-4D97-AF65-F5344CB8AC3E}">
        <p14:creationId xmlns:p14="http://schemas.microsoft.com/office/powerpoint/2010/main" val="110554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Running pre-trained models on mobile</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17821384"/>
              </p:ext>
            </p:extLst>
          </p:nvPr>
        </p:nvGraphicFramePr>
        <p:xfrm>
          <a:off x="604564" y="2095045"/>
          <a:ext cx="11131496" cy="3566160"/>
        </p:xfrm>
        <a:graphic>
          <a:graphicData uri="http://schemas.openxmlformats.org/drawingml/2006/table">
            <a:tbl>
              <a:tblPr firstRow="1" bandRow="1">
                <a:tableStyleId>{5C22544A-7EE6-4342-B048-85BDC9FD1C3A}</a:tableStyleId>
              </a:tblPr>
              <a:tblGrid>
                <a:gridCol w="2440917">
                  <a:extLst>
                    <a:ext uri="{9D8B030D-6E8A-4147-A177-3AD203B41FA5}">
                      <a16:colId xmlns:a16="http://schemas.microsoft.com/office/drawing/2014/main" val="3596301891"/>
                    </a:ext>
                  </a:extLst>
                </a:gridCol>
                <a:gridCol w="1904370">
                  <a:extLst>
                    <a:ext uri="{9D8B030D-6E8A-4147-A177-3AD203B41FA5}">
                      <a16:colId xmlns:a16="http://schemas.microsoft.com/office/drawing/2014/main" val="4048110993"/>
                    </a:ext>
                  </a:extLst>
                </a:gridCol>
                <a:gridCol w="876615">
                  <a:extLst>
                    <a:ext uri="{9D8B030D-6E8A-4147-A177-3AD203B41FA5}">
                      <a16:colId xmlns:a16="http://schemas.microsoft.com/office/drawing/2014/main" val="3047734139"/>
                    </a:ext>
                  </a:extLst>
                </a:gridCol>
                <a:gridCol w="2841441">
                  <a:extLst>
                    <a:ext uri="{9D8B030D-6E8A-4147-A177-3AD203B41FA5}">
                      <a16:colId xmlns:a16="http://schemas.microsoft.com/office/drawing/2014/main" val="1124972714"/>
                    </a:ext>
                  </a:extLst>
                </a:gridCol>
                <a:gridCol w="3068153">
                  <a:extLst>
                    <a:ext uri="{9D8B030D-6E8A-4147-A177-3AD203B41FA5}">
                      <a16:colId xmlns:a16="http://schemas.microsoft.com/office/drawing/2014/main" val="315798116"/>
                    </a:ext>
                  </a:extLst>
                </a:gridCol>
              </a:tblGrid>
              <a:tr h="370840">
                <a:tc>
                  <a:txBody>
                    <a:bodyPr/>
                    <a:lstStyle/>
                    <a:p>
                      <a:r>
                        <a:rPr lang="en-US" sz="2400" dirty="0">
                          <a:latin typeface="Segoe UI Light" panose="020B0502040204020203" pitchFamily="34" charset="0"/>
                          <a:cs typeface="Segoe UI Light" panose="020B0502040204020203" pitchFamily="34" charset="0"/>
                        </a:rPr>
                        <a:t>Mobile Library</a:t>
                      </a:r>
                    </a:p>
                  </a:txBody>
                  <a:tcPr/>
                </a:tc>
                <a:tc>
                  <a:txBody>
                    <a:bodyPr/>
                    <a:lstStyle/>
                    <a:p>
                      <a:r>
                        <a:rPr lang="en-US" sz="2400" dirty="0">
                          <a:latin typeface="Segoe UI Light" panose="020B0502040204020203" pitchFamily="34" charset="0"/>
                          <a:cs typeface="Segoe UI Light" panose="020B0502040204020203" pitchFamily="34" charset="0"/>
                        </a:rPr>
                        <a:t>Platform</a:t>
                      </a:r>
                    </a:p>
                  </a:txBody>
                  <a:tcPr/>
                </a:tc>
                <a:tc>
                  <a:txBody>
                    <a:bodyPr/>
                    <a:lstStyle/>
                    <a:p>
                      <a:r>
                        <a:rPr lang="en-US" sz="2400" dirty="0">
                          <a:latin typeface="Segoe UI Light" panose="020B0502040204020203" pitchFamily="34" charset="0"/>
                          <a:cs typeface="Segoe UI Light" panose="020B0502040204020203" pitchFamily="34" charset="0"/>
                        </a:rPr>
                        <a:t>GPU</a:t>
                      </a:r>
                    </a:p>
                  </a:txBody>
                  <a:tcPr/>
                </a:tc>
                <a:tc>
                  <a:txBody>
                    <a:bodyPr/>
                    <a:lstStyle/>
                    <a:p>
                      <a:r>
                        <a:rPr lang="en-US" sz="2400" dirty="0">
                          <a:latin typeface="Segoe UI Light" panose="020B0502040204020203" pitchFamily="34" charset="0"/>
                          <a:cs typeface="Segoe UI Light" panose="020B0502040204020203" pitchFamily="34" charset="0"/>
                        </a:rPr>
                        <a:t>DNN Architecture Supported</a:t>
                      </a:r>
                    </a:p>
                  </a:txBody>
                  <a:tcPr/>
                </a:tc>
                <a:tc>
                  <a:txBody>
                    <a:bodyPr/>
                    <a:lstStyle/>
                    <a:p>
                      <a:r>
                        <a:rPr lang="en-US" sz="2400" dirty="0">
                          <a:latin typeface="Segoe UI Light" panose="020B0502040204020203" pitchFamily="34" charset="0"/>
                          <a:cs typeface="Segoe UI Light" panose="020B0502040204020203" pitchFamily="34" charset="0"/>
                        </a:rPr>
                        <a:t>Trained</a:t>
                      </a:r>
                      <a:r>
                        <a:rPr lang="en-US" sz="2400" baseline="0" dirty="0">
                          <a:latin typeface="Segoe UI Light" panose="020B0502040204020203" pitchFamily="34" charset="0"/>
                          <a:cs typeface="Segoe UI Light" panose="020B0502040204020203" pitchFamily="34" charset="0"/>
                        </a:rPr>
                        <a:t> Models Supported</a:t>
                      </a:r>
                      <a:endParaRPr lang="en-US" sz="2400"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718770311"/>
                  </a:ext>
                </a:extLst>
              </a:tr>
              <a:tr h="370840">
                <a:tc>
                  <a:txBody>
                    <a:bodyPr/>
                    <a:lstStyle/>
                    <a:p>
                      <a:r>
                        <a:rPr lang="en-US" sz="2400" dirty="0">
                          <a:latin typeface="Segoe UI Light" panose="020B0502040204020203" pitchFamily="34" charset="0"/>
                          <a:cs typeface="Segoe UI Light" panose="020B0502040204020203" pitchFamily="34" charset="0"/>
                        </a:rPr>
                        <a:t>Tensorflow</a:t>
                      </a:r>
                    </a:p>
                  </a:txBody>
                  <a:tcPr/>
                </a:tc>
                <a:tc>
                  <a:txBody>
                    <a:bodyPr/>
                    <a:lstStyle/>
                    <a:p>
                      <a:r>
                        <a:rPr lang="en-US" sz="2400" dirty="0">
                          <a:latin typeface="Segoe UI Light" panose="020B0502040204020203" pitchFamily="34" charset="0"/>
                          <a:cs typeface="Segoe UI Light" panose="020B0502040204020203" pitchFamily="34" charset="0"/>
                        </a:rPr>
                        <a:t>iOS/Android</a:t>
                      </a:r>
                    </a:p>
                  </a:txBody>
                  <a:tcPr/>
                </a:tc>
                <a:tc>
                  <a:txBody>
                    <a:bodyPr/>
                    <a:lstStyle/>
                    <a:p>
                      <a:r>
                        <a:rPr lang="en-US" sz="2400" dirty="0">
                          <a:latin typeface="Segoe UI Light" panose="020B0502040204020203" pitchFamily="34" charset="0"/>
                          <a:cs typeface="Segoe UI Light" panose="020B0502040204020203" pitchFamily="34" charset="0"/>
                        </a:rPr>
                        <a:t>Yes</a:t>
                      </a:r>
                    </a:p>
                  </a:txBody>
                  <a:tcPr/>
                </a:tc>
                <a:tc>
                  <a:txBody>
                    <a:bodyPr/>
                    <a:lstStyle/>
                    <a:p>
                      <a:r>
                        <a:rPr lang="en-US" sz="2400" dirty="0">
                          <a:latin typeface="Segoe UI Light" panose="020B0502040204020203" pitchFamily="34" charset="0"/>
                          <a:cs typeface="Segoe UI Light" panose="020B0502040204020203" pitchFamily="34" charset="0"/>
                        </a:rPr>
                        <a:t>CNN,RNN,LSTM, </a:t>
                      </a:r>
                      <a:r>
                        <a:rPr lang="en-US" sz="2400" baseline="0" dirty="0" err="1">
                          <a:latin typeface="Segoe UI Light" panose="020B0502040204020203" pitchFamily="34" charset="0"/>
                          <a:cs typeface="Segoe UI Light" panose="020B0502040204020203" pitchFamily="34" charset="0"/>
                        </a:rPr>
                        <a:t>etc</a:t>
                      </a:r>
                      <a:endParaRPr lang="en-US" sz="2400" dirty="0">
                        <a:latin typeface="Segoe UI Light" panose="020B0502040204020203" pitchFamily="34" charset="0"/>
                        <a:cs typeface="Segoe UI Light" panose="020B0502040204020203" pitchFamily="34" charset="0"/>
                      </a:endParaRPr>
                    </a:p>
                  </a:txBody>
                  <a:tcPr/>
                </a:tc>
                <a:tc>
                  <a:txBody>
                    <a:bodyPr/>
                    <a:lstStyle/>
                    <a:p>
                      <a:r>
                        <a:rPr lang="en-US" sz="2400" dirty="0">
                          <a:latin typeface="Segoe UI Light" panose="020B0502040204020203" pitchFamily="34" charset="0"/>
                          <a:cs typeface="Segoe UI Light" panose="020B0502040204020203" pitchFamily="34" charset="0"/>
                        </a:rPr>
                        <a:t>Tensorflow</a:t>
                      </a:r>
                    </a:p>
                  </a:txBody>
                  <a:tcPr/>
                </a:tc>
                <a:extLst>
                  <a:ext uri="{0D108BD9-81ED-4DB2-BD59-A6C34878D82A}">
                    <a16:rowId xmlns:a16="http://schemas.microsoft.com/office/drawing/2014/main" val="3349139000"/>
                  </a:ext>
                </a:extLst>
              </a:tr>
              <a:tr h="370840">
                <a:tc>
                  <a:txBody>
                    <a:bodyPr/>
                    <a:lstStyle/>
                    <a:p>
                      <a:r>
                        <a:rPr lang="en-US" sz="2400" dirty="0">
                          <a:latin typeface="Segoe UI Light" panose="020B0502040204020203" pitchFamily="34" charset="0"/>
                          <a:cs typeface="Segoe UI Light" panose="020B0502040204020203" pitchFamily="34" charset="0"/>
                        </a:rPr>
                        <a:t>CNNDroid</a:t>
                      </a:r>
                    </a:p>
                  </a:txBody>
                  <a:tcPr/>
                </a:tc>
                <a:tc>
                  <a:txBody>
                    <a:bodyPr/>
                    <a:lstStyle/>
                    <a:p>
                      <a:r>
                        <a:rPr lang="en-US" sz="2400" dirty="0">
                          <a:latin typeface="Segoe UI Light" panose="020B0502040204020203" pitchFamily="34" charset="0"/>
                          <a:cs typeface="Segoe UI Light" panose="020B0502040204020203" pitchFamily="34" charset="0"/>
                        </a:rPr>
                        <a:t>Android</a:t>
                      </a:r>
                    </a:p>
                  </a:txBody>
                  <a:tcPr/>
                </a:tc>
                <a:tc>
                  <a:txBody>
                    <a:bodyPr/>
                    <a:lstStyle/>
                    <a:p>
                      <a:r>
                        <a:rPr lang="en-US" sz="2400" dirty="0">
                          <a:latin typeface="Segoe UI Light" panose="020B0502040204020203" pitchFamily="34" charset="0"/>
                          <a:cs typeface="Segoe UI Light" panose="020B0502040204020203" pitchFamily="34" charset="0"/>
                        </a:rPr>
                        <a:t>Yes</a:t>
                      </a:r>
                    </a:p>
                  </a:txBody>
                  <a:tcPr/>
                </a:tc>
                <a:tc>
                  <a:txBody>
                    <a:bodyPr/>
                    <a:lstStyle/>
                    <a:p>
                      <a:r>
                        <a:rPr lang="en-US" sz="2400" dirty="0">
                          <a:latin typeface="Segoe UI Light" panose="020B0502040204020203" pitchFamily="34" charset="0"/>
                          <a:cs typeface="Segoe UI Light" panose="020B0502040204020203" pitchFamily="34" charset="0"/>
                        </a:rPr>
                        <a:t>CNN</a:t>
                      </a:r>
                    </a:p>
                  </a:txBody>
                  <a:tcPr/>
                </a:tc>
                <a:tc>
                  <a:txBody>
                    <a:bodyPr/>
                    <a:lstStyle/>
                    <a:p>
                      <a:r>
                        <a:rPr lang="en-US" sz="2400" dirty="0">
                          <a:latin typeface="Segoe UI Light" panose="020B0502040204020203" pitchFamily="34" charset="0"/>
                          <a:cs typeface="Segoe UI Light" panose="020B0502040204020203" pitchFamily="34" charset="0"/>
                        </a:rPr>
                        <a:t>Caffe, Torch, Theano</a:t>
                      </a:r>
                    </a:p>
                  </a:txBody>
                  <a:tcPr/>
                </a:tc>
                <a:extLst>
                  <a:ext uri="{0D108BD9-81ED-4DB2-BD59-A6C34878D82A}">
                    <a16:rowId xmlns:a16="http://schemas.microsoft.com/office/drawing/2014/main" val="2254760373"/>
                  </a:ext>
                </a:extLst>
              </a:tr>
              <a:tr h="370840">
                <a:tc>
                  <a:txBody>
                    <a:bodyPr/>
                    <a:lstStyle/>
                    <a:p>
                      <a:r>
                        <a:rPr lang="en-US" sz="2400" dirty="0">
                          <a:latin typeface="Segoe UI Light" panose="020B0502040204020203" pitchFamily="34" charset="0"/>
                          <a:cs typeface="Segoe UI Light" panose="020B0502040204020203" pitchFamily="34" charset="0"/>
                        </a:rPr>
                        <a:t>DeepLearningKit</a:t>
                      </a:r>
                    </a:p>
                  </a:txBody>
                  <a:tcPr/>
                </a:tc>
                <a:tc>
                  <a:txBody>
                    <a:bodyPr/>
                    <a:lstStyle/>
                    <a:p>
                      <a:r>
                        <a:rPr lang="en-US" sz="2400" dirty="0">
                          <a:latin typeface="Segoe UI Light" panose="020B0502040204020203" pitchFamily="34" charset="0"/>
                          <a:cs typeface="Segoe UI Light" panose="020B0502040204020203" pitchFamily="34" charset="0"/>
                        </a:rPr>
                        <a:t>iOS</a:t>
                      </a:r>
                    </a:p>
                  </a:txBody>
                  <a:tcPr/>
                </a:tc>
                <a:tc>
                  <a:txBody>
                    <a:bodyPr/>
                    <a:lstStyle/>
                    <a:p>
                      <a:r>
                        <a:rPr lang="en-US" sz="2400" dirty="0">
                          <a:latin typeface="Segoe UI Light" panose="020B0502040204020203" pitchFamily="34" charset="0"/>
                          <a:cs typeface="Segoe UI Light" panose="020B0502040204020203" pitchFamily="34" charset="0"/>
                        </a:rPr>
                        <a:t>Yes</a:t>
                      </a:r>
                    </a:p>
                  </a:txBody>
                  <a:tcPr/>
                </a:tc>
                <a:tc>
                  <a:txBody>
                    <a:bodyPr/>
                    <a:lstStyle/>
                    <a:p>
                      <a:r>
                        <a:rPr lang="en-US" sz="2400" dirty="0">
                          <a:latin typeface="Segoe UI Light" panose="020B0502040204020203" pitchFamily="34" charset="0"/>
                          <a:cs typeface="Segoe UI Light" panose="020B0502040204020203" pitchFamily="34" charset="0"/>
                        </a:rPr>
                        <a:t>CNN</a:t>
                      </a:r>
                    </a:p>
                  </a:txBody>
                  <a:tcPr/>
                </a:tc>
                <a:tc>
                  <a:txBody>
                    <a:bodyPr/>
                    <a:lstStyle/>
                    <a:p>
                      <a:r>
                        <a:rPr lang="en-US" sz="2400" dirty="0">
                          <a:latin typeface="Segoe UI Light" panose="020B0502040204020203" pitchFamily="34" charset="0"/>
                          <a:cs typeface="Segoe UI Light" panose="020B0502040204020203" pitchFamily="34" charset="0"/>
                        </a:rPr>
                        <a:t>Caffe</a:t>
                      </a:r>
                    </a:p>
                  </a:txBody>
                  <a:tcPr/>
                </a:tc>
                <a:extLst>
                  <a:ext uri="{0D108BD9-81ED-4DB2-BD59-A6C34878D82A}">
                    <a16:rowId xmlns:a16="http://schemas.microsoft.com/office/drawing/2014/main" val="3497923656"/>
                  </a:ext>
                </a:extLst>
              </a:tr>
              <a:tr h="370840">
                <a:tc>
                  <a:txBody>
                    <a:bodyPr/>
                    <a:lstStyle/>
                    <a:p>
                      <a:r>
                        <a:rPr lang="en-US" sz="2400" dirty="0">
                          <a:latin typeface="Segoe UI Light" panose="020B0502040204020203" pitchFamily="34" charset="0"/>
                          <a:cs typeface="Segoe UI Light" panose="020B0502040204020203" pitchFamily="34" charset="0"/>
                        </a:rPr>
                        <a:t>MXNet</a:t>
                      </a:r>
                    </a:p>
                  </a:txBody>
                  <a:tcPr/>
                </a:tc>
                <a:tc>
                  <a:txBody>
                    <a:bodyPr/>
                    <a:lstStyle/>
                    <a:p>
                      <a:r>
                        <a:rPr lang="en-US" sz="2400" dirty="0">
                          <a:latin typeface="Segoe UI Light" panose="020B0502040204020203" pitchFamily="34" charset="0"/>
                          <a:cs typeface="Segoe UI Light" panose="020B0502040204020203" pitchFamily="34" charset="0"/>
                        </a:rPr>
                        <a:t>iOS/Android</a:t>
                      </a:r>
                    </a:p>
                  </a:txBody>
                  <a:tcPr/>
                </a:tc>
                <a:tc>
                  <a:txBody>
                    <a:bodyPr/>
                    <a:lstStyle/>
                    <a:p>
                      <a:r>
                        <a:rPr lang="en-US" sz="2400" dirty="0">
                          <a:latin typeface="Segoe UI Light" panose="020B0502040204020203" pitchFamily="34" charset="0"/>
                          <a:cs typeface="Segoe UI Light" panose="020B0502040204020203" pitchFamily="34" charset="0"/>
                        </a:rPr>
                        <a:t>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Segoe UI Light" panose="020B0502040204020203" pitchFamily="34" charset="0"/>
                          <a:cs typeface="Segoe UI Light" panose="020B0502040204020203" pitchFamily="34" charset="0"/>
                        </a:rPr>
                        <a:t>CNN,RNN,LSTM, </a:t>
                      </a:r>
                      <a:r>
                        <a:rPr lang="en-US" sz="2400" baseline="0" dirty="0" err="1">
                          <a:latin typeface="Segoe UI Light" panose="020B0502040204020203" pitchFamily="34" charset="0"/>
                          <a:cs typeface="Segoe UI Light" panose="020B0502040204020203" pitchFamily="34" charset="0"/>
                        </a:rPr>
                        <a:t>etc</a:t>
                      </a:r>
                      <a:endParaRPr lang="en-US" sz="2400" dirty="0">
                        <a:latin typeface="Segoe UI Light" panose="020B0502040204020203" pitchFamily="34" charset="0"/>
                        <a:cs typeface="Segoe UI Light" panose="020B0502040204020203" pitchFamily="34" charset="0"/>
                      </a:endParaRPr>
                    </a:p>
                  </a:txBody>
                  <a:tcPr/>
                </a:tc>
                <a:tc>
                  <a:txBody>
                    <a:bodyPr/>
                    <a:lstStyle/>
                    <a:p>
                      <a:r>
                        <a:rPr lang="en-US" sz="2400" dirty="0">
                          <a:latin typeface="Segoe UI Light" panose="020B0502040204020203" pitchFamily="34" charset="0"/>
                          <a:cs typeface="Segoe UI Light" panose="020B0502040204020203" pitchFamily="34" charset="0"/>
                        </a:rPr>
                        <a:t>MXNet</a:t>
                      </a:r>
                    </a:p>
                  </a:txBody>
                  <a:tcPr/>
                </a:tc>
                <a:extLst>
                  <a:ext uri="{0D108BD9-81ED-4DB2-BD59-A6C34878D82A}">
                    <a16:rowId xmlns:a16="http://schemas.microsoft.com/office/drawing/2014/main" val="1752535883"/>
                  </a:ext>
                </a:extLst>
              </a:tr>
              <a:tr h="370840">
                <a:tc>
                  <a:txBody>
                    <a:bodyPr/>
                    <a:lstStyle/>
                    <a:p>
                      <a:r>
                        <a:rPr lang="en-US" sz="2400" dirty="0">
                          <a:latin typeface="Segoe UI Light" panose="020B0502040204020203" pitchFamily="34" charset="0"/>
                          <a:cs typeface="Segoe UI Light" panose="020B0502040204020203" pitchFamily="34" charset="0"/>
                        </a:rPr>
                        <a:t>Caffe</a:t>
                      </a:r>
                    </a:p>
                  </a:txBody>
                  <a:tcPr/>
                </a:tc>
                <a:tc>
                  <a:txBody>
                    <a:bodyPr/>
                    <a:lstStyle/>
                    <a:p>
                      <a:r>
                        <a:rPr lang="en-US" sz="2400" dirty="0">
                          <a:latin typeface="Segoe UI Light" panose="020B0502040204020203" pitchFamily="34" charset="0"/>
                          <a:cs typeface="Segoe UI Light" panose="020B0502040204020203" pitchFamily="34" charset="0"/>
                        </a:rPr>
                        <a:t>iOS/Android</a:t>
                      </a:r>
                    </a:p>
                  </a:txBody>
                  <a:tcPr/>
                </a:tc>
                <a:tc>
                  <a:txBody>
                    <a:bodyPr/>
                    <a:lstStyle/>
                    <a:p>
                      <a:r>
                        <a:rPr lang="en-US" sz="2400" dirty="0">
                          <a:latin typeface="Segoe UI Light" panose="020B0502040204020203" pitchFamily="34" charset="0"/>
                          <a:cs typeface="Segoe UI Light" panose="020B0502040204020203" pitchFamily="34" charset="0"/>
                        </a:rPr>
                        <a:t>No</a:t>
                      </a:r>
                    </a:p>
                  </a:txBody>
                  <a:tcPr/>
                </a:tc>
                <a:tc>
                  <a:txBody>
                    <a:bodyPr/>
                    <a:lstStyle/>
                    <a:p>
                      <a:r>
                        <a:rPr lang="en-US" sz="2400" dirty="0">
                          <a:latin typeface="Segoe UI Light" panose="020B0502040204020203" pitchFamily="34" charset="0"/>
                          <a:cs typeface="Segoe UI Light" panose="020B0502040204020203" pitchFamily="34" charset="0"/>
                        </a:rPr>
                        <a:t>CNN</a:t>
                      </a:r>
                    </a:p>
                  </a:txBody>
                  <a:tcPr/>
                </a:tc>
                <a:tc>
                  <a:txBody>
                    <a:bodyPr/>
                    <a:lstStyle/>
                    <a:p>
                      <a:r>
                        <a:rPr lang="en-US" sz="2400" dirty="0">
                          <a:latin typeface="Segoe UI Light" panose="020B0502040204020203" pitchFamily="34" charset="0"/>
                          <a:cs typeface="Segoe UI Light" panose="020B0502040204020203" pitchFamily="34" charset="0"/>
                        </a:rPr>
                        <a:t>Caffe</a:t>
                      </a:r>
                    </a:p>
                  </a:txBody>
                  <a:tcPr/>
                </a:tc>
                <a:extLst>
                  <a:ext uri="{0D108BD9-81ED-4DB2-BD59-A6C34878D82A}">
                    <a16:rowId xmlns:a16="http://schemas.microsoft.com/office/drawing/2014/main" val="4115083320"/>
                  </a:ext>
                </a:extLst>
              </a:tr>
              <a:tr h="370840">
                <a:tc>
                  <a:txBody>
                    <a:bodyPr/>
                    <a:lstStyle/>
                    <a:p>
                      <a:r>
                        <a:rPr lang="en-US" sz="2400" dirty="0">
                          <a:latin typeface="Segoe UI Light" panose="020B0502040204020203" pitchFamily="34" charset="0"/>
                          <a:cs typeface="Segoe UI Light" panose="020B0502040204020203" pitchFamily="34" charset="0"/>
                        </a:rPr>
                        <a:t>Torch</a:t>
                      </a:r>
                    </a:p>
                  </a:txBody>
                  <a:tcPr/>
                </a:tc>
                <a:tc>
                  <a:txBody>
                    <a:bodyPr/>
                    <a:lstStyle/>
                    <a:p>
                      <a:r>
                        <a:rPr lang="en-US" sz="2400" dirty="0">
                          <a:latin typeface="Segoe UI Light" panose="020B0502040204020203" pitchFamily="34" charset="0"/>
                          <a:cs typeface="Segoe UI Light" panose="020B0502040204020203" pitchFamily="34" charset="0"/>
                        </a:rPr>
                        <a:t>iOS/Android</a:t>
                      </a:r>
                    </a:p>
                  </a:txBody>
                  <a:tcPr/>
                </a:tc>
                <a:tc>
                  <a:txBody>
                    <a:bodyPr/>
                    <a:lstStyle/>
                    <a:p>
                      <a:r>
                        <a:rPr lang="en-US" sz="2400" dirty="0">
                          <a:latin typeface="Segoe UI Light" panose="020B0502040204020203" pitchFamily="34" charset="0"/>
                          <a:cs typeface="Segoe UI Light" panose="020B0502040204020203" pitchFamily="34" charset="0"/>
                        </a:rPr>
                        <a:t>No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Segoe UI Light" panose="020B0502040204020203" pitchFamily="34" charset="0"/>
                          <a:cs typeface="Segoe UI Light" panose="020B0502040204020203" pitchFamily="34" charset="0"/>
                        </a:rPr>
                        <a:t>CNN,RNN,LSTM, </a:t>
                      </a:r>
                      <a:r>
                        <a:rPr lang="en-US" sz="2400" baseline="0" dirty="0" err="1">
                          <a:latin typeface="Segoe UI Light" panose="020B0502040204020203" pitchFamily="34" charset="0"/>
                          <a:cs typeface="Segoe UI Light" panose="020B0502040204020203" pitchFamily="34" charset="0"/>
                        </a:rPr>
                        <a:t>etc</a:t>
                      </a:r>
                      <a:endParaRPr lang="en-US" sz="2400" dirty="0">
                        <a:latin typeface="Segoe UI Light" panose="020B0502040204020203" pitchFamily="34" charset="0"/>
                        <a:cs typeface="Segoe UI Light" panose="020B0502040204020203" pitchFamily="34" charset="0"/>
                      </a:endParaRPr>
                    </a:p>
                  </a:txBody>
                  <a:tcPr/>
                </a:tc>
                <a:tc>
                  <a:txBody>
                    <a:bodyPr/>
                    <a:lstStyle/>
                    <a:p>
                      <a:r>
                        <a:rPr lang="en-US" sz="2400" dirty="0">
                          <a:latin typeface="Segoe UI Light" panose="020B0502040204020203" pitchFamily="34" charset="0"/>
                          <a:cs typeface="Segoe UI Light" panose="020B0502040204020203" pitchFamily="34" charset="0"/>
                        </a:rPr>
                        <a:t>Torch</a:t>
                      </a:r>
                    </a:p>
                  </a:txBody>
                  <a:tcPr/>
                </a:tc>
                <a:extLst>
                  <a:ext uri="{0D108BD9-81ED-4DB2-BD59-A6C34878D82A}">
                    <a16:rowId xmlns:a16="http://schemas.microsoft.com/office/drawing/2014/main" val="1211592344"/>
                  </a:ext>
                </a:extLst>
              </a:tr>
            </a:tbl>
          </a:graphicData>
        </a:graphic>
      </p:graphicFrame>
    </p:spTree>
    <p:extLst>
      <p:ext uri="{BB962C8B-B14F-4D97-AF65-F5344CB8AC3E}">
        <p14:creationId xmlns:p14="http://schemas.microsoft.com/office/powerpoint/2010/main" val="3265689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0" y="2047164"/>
            <a:ext cx="12192000" cy="1578906"/>
          </a:xfrm>
          <a:prstGeom prst="rect">
            <a:avLst/>
          </a:prstGeom>
        </p:spPr>
        <p:txBody>
          <a:bodyPr vert="horz" lIns="91427" tIns="45713" rIns="91427" bIns="45713"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6600" b="1" dirty="0">
                <a:solidFill>
                  <a:schemeClr val="bg1"/>
                </a:solidFill>
                <a:latin typeface="Segoe UI Light" panose="020B0502040204020203" pitchFamily="34" charset="0"/>
                <a:cs typeface="Segoe UI Light" panose="020B0502040204020203" pitchFamily="34" charset="0"/>
              </a:rPr>
              <a:t>Building a DL App in </a:t>
            </a:r>
            <a:r>
              <a:rPr lang="en-US" sz="6600" b="1" dirty="0">
                <a:solidFill>
                  <a:srgbClr val="FFFF00"/>
                </a:solidFill>
                <a:latin typeface="Segoe UI Light" panose="020B0502040204020203" pitchFamily="34" charset="0"/>
                <a:cs typeface="Segoe UI Light" panose="020B0502040204020203" pitchFamily="34" charset="0"/>
              </a:rPr>
              <a:t>1 week</a:t>
            </a:r>
            <a:endParaRPr kumimoji="0" lang="en-US" sz="4800" b="0" i="0" u="none" strike="noStrike" kern="1200" cap="none" spc="0" normalizeH="0" baseline="0" noProof="0" dirty="0">
              <a:ln>
                <a:noFill/>
              </a:ln>
              <a:solidFill>
                <a:srgbClr val="FFFF0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111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i</a:t>
            </a: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823" y="1706008"/>
            <a:ext cx="1835518" cy="1926607"/>
          </a:xfrm>
          <a:prstGeom prst="ellipse">
            <a:avLst/>
          </a:prstGeom>
          <a:ln>
            <a:noFill/>
          </a:ln>
          <a:effectLst/>
        </p:spPr>
      </p:pic>
      <p:sp>
        <p:nvSpPr>
          <p:cNvPr id="15" name="Text Placeholder 6"/>
          <p:cNvSpPr txBox="1">
            <a:spLocks/>
          </p:cNvSpPr>
          <p:nvPr/>
        </p:nvSpPr>
        <p:spPr>
          <a:xfrm>
            <a:off x="2865271" y="1852463"/>
            <a:ext cx="9326729" cy="291036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666666"/>
                </a:solidFill>
                <a:latin typeface="Segoe UI Light" panose="020B0502040204020203" pitchFamily="34" charset="0"/>
                <a:cs typeface="Segoe UI Light" panose="020B0502040204020203" pitchFamily="34" charset="0"/>
              </a:rPr>
              <a:t>Anirudh Koul , @</a:t>
            </a:r>
            <a:r>
              <a:rPr lang="en-US" b="1" dirty="0" err="1">
                <a:solidFill>
                  <a:srgbClr val="666666"/>
                </a:solidFill>
                <a:latin typeface="Segoe UI Light" panose="020B0502040204020203" pitchFamily="34" charset="0"/>
                <a:cs typeface="Segoe UI Light" panose="020B0502040204020203" pitchFamily="34" charset="0"/>
              </a:rPr>
              <a:t>anirudhkoul</a:t>
            </a:r>
            <a:r>
              <a:rPr lang="en-US" b="1" dirty="0">
                <a:solidFill>
                  <a:srgbClr val="666666"/>
                </a:solidFill>
                <a:latin typeface="Segoe UI Light" panose="020B0502040204020203" pitchFamily="34" charset="0"/>
                <a:cs typeface="Segoe UI Light" panose="020B0502040204020203" pitchFamily="34" charset="0"/>
              </a:rPr>
              <a:t> , </a:t>
            </a:r>
            <a:r>
              <a:rPr lang="en-US" b="1" dirty="0">
                <a:solidFill>
                  <a:srgbClr val="666666"/>
                </a:solidFill>
                <a:latin typeface="Segoe UI Light" panose="020B0502040204020203" pitchFamily="34" charset="0"/>
                <a:cs typeface="Segoe UI Light" panose="020B0502040204020203" pitchFamily="34" charset="0"/>
                <a:hlinkClick r:id="rId4"/>
              </a:rPr>
              <a:t>http://koul.ai</a:t>
            </a:r>
            <a:endParaRPr lang="en-US" b="1" dirty="0">
              <a:solidFill>
                <a:srgbClr val="666666"/>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r>
              <a:rPr lang="en-US" dirty="0">
                <a:solidFill>
                  <a:srgbClr val="666666"/>
                </a:solidFill>
                <a:latin typeface="Segoe UI Light" panose="020B0502040204020203" pitchFamily="34" charset="0"/>
                <a:cs typeface="Segoe UI Light" panose="020B0502040204020203" pitchFamily="34" charset="0"/>
              </a:rPr>
              <a:t>Project Lead, Seeing AI</a:t>
            </a:r>
          </a:p>
          <a:p>
            <a:pPr marL="0" indent="0">
              <a:buFont typeface="Arial" panose="020B0604020202020204" pitchFamily="34" charset="0"/>
              <a:buNone/>
            </a:pPr>
            <a:r>
              <a:rPr lang="en-US" dirty="0">
                <a:solidFill>
                  <a:srgbClr val="666666"/>
                </a:solidFill>
                <a:latin typeface="Segoe UI Light" panose="020B0502040204020203" pitchFamily="34" charset="0"/>
                <a:cs typeface="Segoe UI Light" panose="020B0502040204020203" pitchFamily="34" charset="0"/>
              </a:rPr>
              <a:t>Applied Researcher, Microsoft AI &amp; Research</a:t>
            </a:r>
          </a:p>
          <a:p>
            <a:pPr marL="0" indent="0">
              <a:buFont typeface="Arial" panose="020B0604020202020204" pitchFamily="34" charset="0"/>
              <a:buNone/>
            </a:pPr>
            <a:r>
              <a:rPr lang="en-US" dirty="0" err="1">
                <a:solidFill>
                  <a:srgbClr val="666666"/>
                </a:solidFill>
                <a:latin typeface="Segoe UI Light" panose="020B0502040204020203" pitchFamily="34" charset="0"/>
                <a:cs typeface="Segoe UI Light" panose="020B0502040204020203" pitchFamily="34" charset="0"/>
              </a:rPr>
              <a:t>Akoul</a:t>
            </a:r>
            <a:r>
              <a:rPr lang="en-US" dirty="0">
                <a:solidFill>
                  <a:srgbClr val="666666"/>
                </a:solidFill>
                <a:latin typeface="Segoe UI Light" panose="020B0502040204020203" pitchFamily="34" charset="0"/>
                <a:cs typeface="Segoe UI Light" panose="020B0502040204020203" pitchFamily="34" charset="0"/>
              </a:rPr>
              <a:t> at Microsoft dot com</a:t>
            </a:r>
          </a:p>
          <a:p>
            <a:pPr marL="0" indent="0">
              <a:buFont typeface="Arial" panose="020B0604020202020204" pitchFamily="34" charset="0"/>
              <a:buNone/>
            </a:pPr>
            <a:endParaRPr lang="en-US" dirty="0">
              <a:solidFill>
                <a:srgbClr val="666666"/>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r>
              <a:rPr lang="en-US" dirty="0">
                <a:solidFill>
                  <a:srgbClr val="666666"/>
                </a:solidFill>
                <a:latin typeface="Segoe UI Light" panose="020B0502040204020203" pitchFamily="34" charset="0"/>
                <a:cs typeface="Segoe UI Light" panose="020B0502040204020203" pitchFamily="34" charset="0"/>
              </a:rPr>
              <a:t>Currently working on applying artificial intelligence for productivity, augmented reality and accessibility</a:t>
            </a:r>
          </a:p>
          <a:p>
            <a:pPr marL="0" indent="0">
              <a:buFont typeface="Arial" panose="020B0604020202020204" pitchFamily="34" charset="0"/>
              <a:buNone/>
            </a:pPr>
            <a:endParaRPr lang="en-US" b="1" dirty="0">
              <a:solidFill>
                <a:srgbClr val="666666"/>
              </a:solidFill>
              <a:latin typeface="Segoe UI Light" panose="020B0502040204020203" pitchFamily="34" charset="0"/>
              <a:cs typeface="Segoe UI Light" panose="020B0502040204020203" pitchFamily="34" charset="0"/>
            </a:endParaRPr>
          </a:p>
        </p:txBody>
      </p:sp>
      <p:sp>
        <p:nvSpPr>
          <p:cNvPr id="9" name="Title 1"/>
          <p:cNvSpPr txBox="1">
            <a:spLocks/>
          </p:cNvSpPr>
          <p:nvPr/>
        </p:nvSpPr>
        <p:spPr>
          <a:xfrm>
            <a:off x="2865271" y="4434402"/>
            <a:ext cx="9326729" cy="1325375"/>
          </a:xfrm>
          <a:prstGeom prst="rect">
            <a:avLst/>
          </a:prstGeom>
        </p:spPr>
        <p:txBody>
          <a:bodyPr vert="horz" lIns="91427" tIns="45713" rIns="91427" bIns="45713"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defRPr/>
            </a:pPr>
            <a:r>
              <a:rPr lang="en-US" sz="2800" dirty="0">
                <a:solidFill>
                  <a:schemeClr val="bg1">
                    <a:lumMod val="50000"/>
                  </a:schemeClr>
                </a:solidFill>
              </a:rPr>
              <a:t>Along with Eugene Seleznev, Saqib Shaikh,  Meher Kasam</a:t>
            </a:r>
            <a:endParaRPr kumimoji="0" lang="en-US" sz="2800" b="0" i="0" u="none" strike="noStrike" kern="1200" cap="none" spc="0" normalizeH="0" baseline="0" noProof="0" dirty="0">
              <a:ln>
                <a:noFill/>
              </a:ln>
              <a:solidFill>
                <a:schemeClr val="bg1">
                  <a:lumMod val="50000"/>
                </a:schemeClr>
              </a:solidFill>
              <a:effectLst/>
              <a:uLnTx/>
              <a:uFillTx/>
            </a:endParaRPr>
          </a:p>
        </p:txBody>
      </p:sp>
    </p:spTree>
    <p:extLst>
      <p:ext uri="{BB962C8B-B14F-4D97-AF65-F5344CB8AC3E}">
        <p14:creationId xmlns:p14="http://schemas.microsoft.com/office/powerpoint/2010/main" val="167415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pic>
        <p:nvPicPr>
          <p:cNvPr id="16386" name="Picture 2" descr="https://upload.wikimedia.org/wikipedia/commons/8/8f/AlYankovicByKristineSlips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815" y="1702354"/>
            <a:ext cx="2972733" cy="445910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6"/>
          <p:cNvSpPr>
            <a:spLocks noGrp="1"/>
          </p:cNvSpPr>
          <p:nvPr>
            <p:ph type="body" sz="quarter" idx="10"/>
          </p:nvPr>
        </p:nvSpPr>
        <p:spPr>
          <a:xfrm>
            <a:off x="7445665" y="397212"/>
            <a:ext cx="4473759" cy="995009"/>
          </a:xfrm>
        </p:spPr>
        <p:txBody>
          <a:bodyPr>
            <a:normAutofit/>
          </a:bodyPr>
          <a:lstStyle/>
          <a:p>
            <a:pPr marL="0" indent="0" algn="ctr">
              <a:buNone/>
            </a:pPr>
            <a:r>
              <a:rPr lang="en-US" dirty="0">
                <a:solidFill>
                  <a:srgbClr val="666666"/>
                </a:solidFill>
                <a:latin typeface="Segoe UI Light" panose="020B0502040204020203" pitchFamily="34" charset="0"/>
                <a:cs typeface="Segoe UI Light" panose="020B0502040204020203" pitchFamily="34" charset="0"/>
              </a:rPr>
              <a:t>Learn Playing an Accordion</a:t>
            </a:r>
          </a:p>
          <a:p>
            <a:pPr marL="0" indent="0" algn="ctr">
              <a:buNone/>
            </a:pPr>
            <a:r>
              <a:rPr lang="en-US" dirty="0">
                <a:solidFill>
                  <a:srgbClr val="666666"/>
                </a:solidFill>
                <a:latin typeface="Segoe UI Light" panose="020B0502040204020203" pitchFamily="34" charset="0"/>
                <a:cs typeface="Segoe UI Light" panose="020B0502040204020203" pitchFamily="34" charset="0"/>
              </a:rPr>
              <a:t>3 months</a:t>
            </a:r>
          </a:p>
        </p:txBody>
      </p:sp>
    </p:spTree>
    <p:extLst>
      <p:ext uri="{BB962C8B-B14F-4D97-AF65-F5344CB8AC3E}">
        <p14:creationId xmlns:p14="http://schemas.microsoft.com/office/powerpoint/2010/main" val="123563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pic>
        <p:nvPicPr>
          <p:cNvPr id="16386" name="Picture 2" descr="https://upload.wikimedia.org/wikipedia/commons/8/8f/AlYankovicByKristineSlips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815" y="1702354"/>
            <a:ext cx="2972733" cy="445910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http://world.greekreporter.com/files/Greek-composer-Yanni.jpg"/>
          <p:cNvPicPr>
            <a:picLocks noChangeAspect="1" noChangeArrowheads="1"/>
          </p:cNvPicPr>
          <p:nvPr/>
        </p:nvPicPr>
        <p:blipFill rotWithShape="1">
          <a:blip r:embed="rId4">
            <a:extLst>
              <a:ext uri="{28A0092B-C50C-407E-A947-70E740481C1C}">
                <a14:useLocalDpi xmlns:a14="http://schemas.microsoft.com/office/drawing/2010/main" val="0"/>
              </a:ext>
            </a:extLst>
          </a:blip>
          <a:srcRect l="21813"/>
          <a:stretch/>
        </p:blipFill>
        <p:spPr bwMode="auto">
          <a:xfrm>
            <a:off x="619674" y="1706160"/>
            <a:ext cx="4640015" cy="4455294"/>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6"/>
          <p:cNvSpPr>
            <a:spLocks noGrp="1"/>
          </p:cNvSpPr>
          <p:nvPr>
            <p:ph type="body" sz="quarter" idx="10"/>
          </p:nvPr>
        </p:nvSpPr>
        <p:spPr>
          <a:xfrm>
            <a:off x="7445665" y="397212"/>
            <a:ext cx="4473759" cy="995009"/>
          </a:xfrm>
        </p:spPr>
        <p:txBody>
          <a:bodyPr>
            <a:normAutofit/>
          </a:bodyPr>
          <a:lstStyle/>
          <a:p>
            <a:pPr marL="0" indent="0" algn="ctr">
              <a:buNone/>
            </a:pPr>
            <a:r>
              <a:rPr lang="en-US" dirty="0">
                <a:solidFill>
                  <a:srgbClr val="666666"/>
                </a:solidFill>
                <a:latin typeface="Segoe UI Light" panose="020B0502040204020203" pitchFamily="34" charset="0"/>
                <a:cs typeface="Segoe UI Light" panose="020B0502040204020203" pitchFamily="34" charset="0"/>
              </a:rPr>
              <a:t>Learn Playing an Accordion</a:t>
            </a:r>
          </a:p>
          <a:p>
            <a:pPr marL="0" indent="0" algn="ctr">
              <a:buNone/>
            </a:pPr>
            <a:r>
              <a:rPr lang="en-US" dirty="0">
                <a:solidFill>
                  <a:srgbClr val="666666"/>
                </a:solidFill>
                <a:latin typeface="Segoe UI Light" panose="020B0502040204020203" pitchFamily="34" charset="0"/>
                <a:cs typeface="Segoe UI Light" panose="020B0502040204020203" pitchFamily="34" charset="0"/>
              </a:rPr>
              <a:t>3 months</a:t>
            </a:r>
          </a:p>
        </p:txBody>
      </p:sp>
      <p:sp>
        <p:nvSpPr>
          <p:cNvPr id="10" name="Text Placeholder 6"/>
          <p:cNvSpPr txBox="1">
            <a:spLocks/>
          </p:cNvSpPr>
          <p:nvPr/>
        </p:nvSpPr>
        <p:spPr>
          <a:xfrm>
            <a:off x="619674" y="397212"/>
            <a:ext cx="4473759" cy="4904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666666"/>
                </a:solidFill>
                <a:latin typeface="Segoe UI Light" panose="020B0502040204020203" pitchFamily="34" charset="0"/>
                <a:cs typeface="Segoe UI Light" panose="020B0502040204020203" pitchFamily="34" charset="0"/>
              </a:rPr>
              <a:t>Knows Piano</a:t>
            </a:r>
          </a:p>
        </p:txBody>
      </p:sp>
      <p:sp>
        <p:nvSpPr>
          <p:cNvPr id="8" name="Title 1"/>
          <p:cNvSpPr txBox="1">
            <a:spLocks/>
          </p:cNvSpPr>
          <p:nvPr/>
        </p:nvSpPr>
        <p:spPr>
          <a:xfrm>
            <a:off x="5259688" y="3322172"/>
            <a:ext cx="2932127" cy="567848"/>
          </a:xfrm>
          <a:prstGeom prst="rect">
            <a:avLst/>
          </a:prstGeom>
        </p:spPr>
        <p:txBody>
          <a:bodyPr>
            <a:normAutofit fontScale="850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lvl="0" algn="ctr">
              <a:defRPr/>
            </a:pPr>
            <a:r>
              <a:rPr lang="en-US" b="1" dirty="0">
                <a:solidFill>
                  <a:schemeClr val="accent1"/>
                </a:solidFill>
              </a:rPr>
              <a:t>Fine Tune Skills</a:t>
            </a:r>
          </a:p>
        </p:txBody>
      </p:sp>
      <p:cxnSp>
        <p:nvCxnSpPr>
          <p:cNvPr id="3" name="Straight Connector 2"/>
          <p:cNvCxnSpPr/>
          <p:nvPr/>
        </p:nvCxnSpPr>
        <p:spPr>
          <a:xfrm flipH="1" flipV="1">
            <a:off x="8909732" y="1163782"/>
            <a:ext cx="1602089" cy="7557"/>
          </a:xfrm>
          <a:prstGeom prst="line">
            <a:avLst/>
          </a:prstGeom>
          <a:ln w="1270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1" name="Text Placeholder 6"/>
          <p:cNvSpPr txBox="1">
            <a:spLocks/>
          </p:cNvSpPr>
          <p:nvPr/>
        </p:nvSpPr>
        <p:spPr>
          <a:xfrm>
            <a:off x="7445665" y="1262023"/>
            <a:ext cx="4473759" cy="44033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666666"/>
                </a:solidFill>
                <a:latin typeface="Segoe UI Light" panose="020B0502040204020203" pitchFamily="34" charset="0"/>
                <a:cs typeface="Segoe UI Light" panose="020B0502040204020203" pitchFamily="34" charset="0"/>
              </a:rPr>
              <a:t>1 week</a:t>
            </a:r>
          </a:p>
        </p:txBody>
      </p:sp>
    </p:spTree>
    <p:extLst>
      <p:ext uri="{BB962C8B-B14F-4D97-AF65-F5344CB8AC3E}">
        <p14:creationId xmlns:p14="http://schemas.microsoft.com/office/powerpoint/2010/main" val="253050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lvl="0">
              <a:defRPr/>
            </a:pPr>
            <a:r>
              <a:rPr lang="en-US" b="1" dirty="0">
                <a:solidFill>
                  <a:schemeClr val="accent1"/>
                </a:solidFill>
              </a:rPr>
              <a:t>I got a dataset, Now What?</a:t>
            </a:r>
            <a:endParaRPr lang="en-US" sz="8800" b="1" dirty="0">
              <a:solidFill>
                <a:schemeClr val="accent1"/>
              </a:solidFill>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762001" y="2133599"/>
            <a:ext cx="10515599" cy="3911601"/>
          </a:xfrm>
        </p:spPr>
        <p:txBody>
          <a:bodyPr>
            <a:normAutofit/>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Step 1 : Find a pre-trained model</a:t>
            </a:r>
          </a:p>
          <a:p>
            <a:pPr marL="0" indent="0">
              <a:buNone/>
            </a:pPr>
            <a:r>
              <a:rPr lang="en-US" dirty="0">
                <a:solidFill>
                  <a:srgbClr val="666666"/>
                </a:solidFill>
                <a:latin typeface="Segoe UI Light" panose="020B0502040204020203" pitchFamily="34" charset="0"/>
                <a:cs typeface="Segoe UI Light" panose="020B0502040204020203" pitchFamily="34" charset="0"/>
              </a:rPr>
              <a:t>Step 2 : Fine tune a pre-trained model</a:t>
            </a:r>
          </a:p>
          <a:p>
            <a:pPr marL="0" indent="0">
              <a:buNone/>
            </a:pPr>
            <a:r>
              <a:rPr lang="en-US" dirty="0">
                <a:solidFill>
                  <a:srgbClr val="666666"/>
                </a:solidFill>
                <a:latin typeface="Segoe UI Light" panose="020B0502040204020203" pitchFamily="34" charset="0"/>
                <a:cs typeface="Segoe UI Light" panose="020B0502040204020203" pitchFamily="34" charset="0"/>
              </a:rPr>
              <a:t>Step 3 : Run using existing frameworks</a:t>
            </a:r>
          </a:p>
        </p:txBody>
      </p:sp>
      <p:sp>
        <p:nvSpPr>
          <p:cNvPr id="6" name="Text Placeholder 6"/>
          <p:cNvSpPr txBox="1">
            <a:spLocks/>
          </p:cNvSpPr>
          <p:nvPr/>
        </p:nvSpPr>
        <p:spPr>
          <a:xfrm>
            <a:off x="3869826" y="3765916"/>
            <a:ext cx="4299948" cy="120996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4400" dirty="0">
                <a:solidFill>
                  <a:srgbClr val="666666"/>
                </a:solidFill>
                <a:latin typeface="Segoe UI Light" panose="020B0502040204020203" pitchFamily="34" charset="0"/>
                <a:cs typeface="Segoe UI Light" panose="020B0502040204020203" pitchFamily="34" charset="0"/>
              </a:rPr>
              <a:t>“</a:t>
            </a:r>
            <a:r>
              <a:rPr lang="en-US" sz="4400" b="1" dirty="0">
                <a:solidFill>
                  <a:srgbClr val="00B050"/>
                </a:solidFill>
                <a:latin typeface="Segoe UI Light" panose="020B0502040204020203" pitchFamily="34" charset="0"/>
                <a:cs typeface="Segoe UI Light" panose="020B0502040204020203" pitchFamily="34" charset="0"/>
              </a:rPr>
              <a:t>Don’t Be A Hero</a:t>
            </a:r>
            <a:r>
              <a:rPr lang="en-US" sz="4400" dirty="0">
                <a:solidFill>
                  <a:srgbClr val="666666"/>
                </a:solidFill>
                <a:latin typeface="Segoe UI Light" panose="020B0502040204020203" pitchFamily="34" charset="0"/>
                <a:cs typeface="Segoe UI Light" panose="020B0502040204020203" pitchFamily="34" charset="0"/>
              </a:rPr>
              <a:t>” </a:t>
            </a:r>
          </a:p>
          <a:p>
            <a:pPr marL="0" indent="0" algn="r">
              <a:buNone/>
            </a:pPr>
            <a:r>
              <a:rPr lang="en-US" dirty="0">
                <a:solidFill>
                  <a:srgbClr val="666666"/>
                </a:solidFill>
                <a:latin typeface="Segoe UI Light" panose="020B0502040204020203" pitchFamily="34" charset="0"/>
                <a:cs typeface="Segoe UI Light" panose="020B0502040204020203" pitchFamily="34" charset="0"/>
              </a:rPr>
              <a:t>- Andrej </a:t>
            </a:r>
            <a:r>
              <a:rPr lang="en-US" dirty="0" err="1">
                <a:solidFill>
                  <a:srgbClr val="666666"/>
                </a:solidFill>
                <a:latin typeface="Segoe UI Light" panose="020B0502040204020203" pitchFamily="34" charset="0"/>
                <a:cs typeface="Segoe UI Light" panose="020B0502040204020203" pitchFamily="34" charset="0"/>
              </a:rPr>
              <a:t>Karpathy</a:t>
            </a:r>
            <a:endParaRPr lang="en-US" dirty="0">
              <a:solidFill>
                <a:srgbClr val="666666"/>
              </a:solidFill>
              <a:latin typeface="Segoe UI Light" panose="020B0502040204020203" pitchFamily="34" charset="0"/>
              <a:cs typeface="Segoe UI Light" panose="020B0502040204020203" pitchFamily="34" charset="0"/>
            </a:endParaRPr>
          </a:p>
        </p:txBody>
      </p:sp>
      <p:pic>
        <p:nvPicPr>
          <p:cNvPr id="15362" name="Picture 2" descr="https://upload.wikimedia.org/wikipedia/commons/thumb/2/26/MGOCD-14_Final_tune_of_a_Martin_Guitar.jpg/1024px-MGOCD-14_Final_tune_of_a_Martin_Guitar.jpg"/>
          <p:cNvPicPr>
            <a:picLocks noChangeAspect="1" noChangeArrowheads="1"/>
          </p:cNvPicPr>
          <p:nvPr/>
        </p:nvPicPr>
        <p:blipFill rotWithShape="1">
          <a:blip r:embed="rId3">
            <a:extLst>
              <a:ext uri="{28A0092B-C50C-407E-A947-70E740481C1C}">
                <a14:useLocalDpi xmlns:a14="http://schemas.microsoft.com/office/drawing/2010/main" val="0"/>
              </a:ext>
            </a:extLst>
          </a:blip>
          <a:srcRect l="13078" t="22970" r="39189"/>
          <a:stretch/>
        </p:blipFill>
        <p:spPr bwMode="auto">
          <a:xfrm>
            <a:off x="8542338" y="1329260"/>
            <a:ext cx="3377991" cy="3646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96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rPr>
              <a:t>How to find pretrained models for my task?</a:t>
            </a: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762001" y="2133599"/>
            <a:ext cx="10515599" cy="3911601"/>
          </a:xfrm>
        </p:spPr>
        <p:txBody>
          <a:bodyPr>
            <a:normAutofit/>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Search “Model Zoo”</a:t>
            </a:r>
          </a:p>
          <a:p>
            <a:pPr marL="0" indent="0">
              <a:buNone/>
            </a:pPr>
            <a:endParaRPr lang="en-US" dirty="0">
              <a:solidFill>
                <a:srgbClr val="666666"/>
              </a:solidFill>
              <a:latin typeface="Segoe UI Light" panose="020B0502040204020203" pitchFamily="34" charset="0"/>
              <a:cs typeface="Segoe UI Light" panose="020B0502040204020203" pitchFamily="34" charset="0"/>
            </a:endParaRPr>
          </a:p>
          <a:p>
            <a:pPr marL="0" indent="0">
              <a:buNone/>
            </a:pPr>
            <a:r>
              <a:rPr lang="en-US" dirty="0">
                <a:solidFill>
                  <a:srgbClr val="666666"/>
                </a:solidFill>
                <a:latin typeface="Segoe UI Light" panose="020B0502040204020203" pitchFamily="34" charset="0"/>
                <a:cs typeface="Segoe UI Light" panose="020B0502040204020203" pitchFamily="34" charset="0"/>
              </a:rPr>
              <a:t>Microsoft Cognitive Toolkit (previously called CNTK) – 50 Models</a:t>
            </a:r>
          </a:p>
          <a:p>
            <a:pPr marL="0" indent="0">
              <a:buNone/>
            </a:pPr>
            <a:r>
              <a:rPr lang="en-US" dirty="0">
                <a:solidFill>
                  <a:srgbClr val="666666"/>
                </a:solidFill>
                <a:latin typeface="Segoe UI Light" panose="020B0502040204020203" pitchFamily="34" charset="0"/>
                <a:cs typeface="Segoe UI Light" panose="020B0502040204020203" pitchFamily="34" charset="0"/>
              </a:rPr>
              <a:t>Caffe Model Zoo</a:t>
            </a:r>
          </a:p>
          <a:p>
            <a:pPr marL="0" indent="0">
              <a:buNone/>
            </a:pPr>
            <a:r>
              <a:rPr lang="en-US" dirty="0" err="1">
                <a:solidFill>
                  <a:srgbClr val="666666"/>
                </a:solidFill>
                <a:latin typeface="Segoe UI Light" panose="020B0502040204020203" pitchFamily="34" charset="0"/>
                <a:cs typeface="Segoe UI Light" panose="020B0502040204020203" pitchFamily="34" charset="0"/>
              </a:rPr>
              <a:t>Keras</a:t>
            </a:r>
            <a:endParaRPr lang="en-US" dirty="0">
              <a:solidFill>
                <a:srgbClr val="666666"/>
              </a:solidFill>
              <a:latin typeface="Segoe UI Light" panose="020B0502040204020203" pitchFamily="34" charset="0"/>
              <a:cs typeface="Segoe UI Light" panose="020B0502040204020203" pitchFamily="34" charset="0"/>
            </a:endParaRPr>
          </a:p>
          <a:p>
            <a:pPr marL="0" indent="0">
              <a:buNone/>
            </a:pPr>
            <a:r>
              <a:rPr lang="en-US" dirty="0">
                <a:solidFill>
                  <a:srgbClr val="666666"/>
                </a:solidFill>
                <a:latin typeface="Segoe UI Light" panose="020B0502040204020203" pitchFamily="34" charset="0"/>
                <a:cs typeface="Segoe UI Light" panose="020B0502040204020203" pitchFamily="34" charset="0"/>
              </a:rPr>
              <a:t>Tensorflow</a:t>
            </a:r>
          </a:p>
          <a:p>
            <a:pPr marL="0" indent="0">
              <a:buNone/>
            </a:pPr>
            <a:r>
              <a:rPr lang="en-US" dirty="0">
                <a:solidFill>
                  <a:srgbClr val="666666"/>
                </a:solidFill>
                <a:latin typeface="Segoe UI Light" panose="020B0502040204020203" pitchFamily="34" charset="0"/>
                <a:cs typeface="Segoe UI Light" panose="020B0502040204020203" pitchFamily="34" charset="0"/>
              </a:rPr>
              <a:t>MXNet</a:t>
            </a:r>
          </a:p>
          <a:p>
            <a:pPr marL="0" indent="0">
              <a:buNone/>
            </a:pPr>
            <a:endParaRPr lang="en-US" dirty="0">
              <a:solidFill>
                <a:srgbClr val="666666"/>
              </a:solidFill>
              <a:latin typeface="Segoe UI Light" panose="020B0502040204020203" pitchFamily="34" charset="0"/>
              <a:cs typeface="Segoe UI Light" panose="020B0502040204020203" pitchFamily="34" charset="0"/>
            </a:endParaRPr>
          </a:p>
          <a:p>
            <a:pPr marL="0" indent="0">
              <a:buNone/>
            </a:pPr>
            <a:endParaRPr lang="en-US" dirty="0">
              <a:solidFill>
                <a:srgbClr val="66666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7367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1" y="396996"/>
            <a:ext cx="8153400"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b="1" dirty="0" err="1">
                <a:solidFill>
                  <a:schemeClr val="accent1"/>
                </a:solidFill>
              </a:rPr>
              <a:t>AlexNet</a:t>
            </a:r>
            <a:r>
              <a:rPr lang="en-US" b="1" dirty="0">
                <a:solidFill>
                  <a:schemeClr val="accent1"/>
                </a:solidFill>
              </a:rPr>
              <a:t>, 2012 (simplified)</a:t>
            </a: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i</a:t>
            </a: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6" name="Picture 5"/>
          <p:cNvPicPr>
            <a:picLocks noChangeAspect="1"/>
          </p:cNvPicPr>
          <p:nvPr/>
        </p:nvPicPr>
        <p:blipFill>
          <a:blip r:embed="rId3"/>
          <a:stretch>
            <a:fillRect/>
          </a:stretch>
        </p:blipFill>
        <p:spPr>
          <a:xfrm>
            <a:off x="0" y="2736479"/>
            <a:ext cx="12192000" cy="2727538"/>
          </a:xfrm>
          <a:prstGeom prst="rect">
            <a:avLst/>
          </a:prstGeom>
        </p:spPr>
      </p:pic>
      <p:sp>
        <p:nvSpPr>
          <p:cNvPr id="8" name="TextBox 7"/>
          <p:cNvSpPr txBox="1"/>
          <p:nvPr/>
        </p:nvSpPr>
        <p:spPr>
          <a:xfrm>
            <a:off x="8585201" y="6152486"/>
            <a:ext cx="3606800" cy="307777"/>
          </a:xfrm>
          <a:prstGeom prst="rect">
            <a:avLst/>
          </a:prstGeom>
          <a:noFill/>
        </p:spPr>
        <p:txBody>
          <a:bodyPr wrap="square" rtlCol="0">
            <a:spAutoFit/>
          </a:bodyPr>
          <a:lstStyle/>
          <a:p>
            <a:pPr algn="r" defTabSz="932597"/>
            <a:r>
              <a:rPr lang="en-US" sz="1400" dirty="0">
                <a:solidFill>
                  <a:schemeClr val="tx1">
                    <a:lumMod val="50000"/>
                    <a:lumOff val="50000"/>
                  </a:schemeClr>
                </a:solidFill>
              </a:rPr>
              <a:t>[</a:t>
            </a:r>
            <a:r>
              <a:rPr lang="en-US" sz="1400" dirty="0" err="1">
                <a:solidFill>
                  <a:schemeClr val="tx1">
                    <a:lumMod val="50000"/>
                    <a:lumOff val="50000"/>
                  </a:schemeClr>
                </a:solidFill>
              </a:rPr>
              <a:t>Krizhevsky</a:t>
            </a:r>
            <a:r>
              <a:rPr lang="en-US" sz="1400" dirty="0">
                <a:solidFill>
                  <a:schemeClr val="tx1">
                    <a:lumMod val="50000"/>
                    <a:lumOff val="50000"/>
                  </a:schemeClr>
                </a:solidFill>
              </a:rPr>
              <a:t>, Sutskever,Hinton’12</a:t>
            </a:r>
            <a:r>
              <a:rPr lang="en-US" sz="1400" dirty="0">
                <a:solidFill>
                  <a:srgbClr val="E7E6E6">
                    <a:lumMod val="75000"/>
                  </a:srgbClr>
                </a:solidFill>
              </a:rPr>
              <a:t>]</a:t>
            </a:r>
          </a:p>
        </p:txBody>
      </p:sp>
      <p:pic>
        <p:nvPicPr>
          <p:cNvPr id="9" name="Picture 2" descr="https://devblogs.nvidia.com/parallelforall/wp-content/uploads/2015/11/hierarchical_featur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5225" y="1471228"/>
            <a:ext cx="5788025" cy="159669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0" y="6397823"/>
            <a:ext cx="12191999" cy="307777"/>
          </a:xfrm>
          <a:prstGeom prst="rect">
            <a:avLst/>
          </a:prstGeom>
          <a:noFill/>
        </p:spPr>
        <p:txBody>
          <a:bodyPr wrap="square" rtlCol="0">
            <a:spAutoFit/>
          </a:bodyPr>
          <a:lstStyle/>
          <a:p>
            <a:pPr algn="r"/>
            <a:r>
              <a:rPr lang="en-US" sz="1400" dirty="0">
                <a:solidFill>
                  <a:schemeClr val="tx1">
                    <a:lumMod val="50000"/>
                    <a:lumOff val="50000"/>
                  </a:schemeClr>
                </a:solidFill>
              </a:rPr>
              <a:t>Honglak Lee, Roger Grosse, Rajesh Ranganath, and Andrew Ng, “Unsupervised Learning of Hierarchical Representations with Convolutional Deep Belief Networks”, 11</a:t>
            </a:r>
          </a:p>
        </p:txBody>
      </p:sp>
      <p:cxnSp>
        <p:nvCxnSpPr>
          <p:cNvPr id="3" name="Straight Arrow Connector 2"/>
          <p:cNvCxnSpPr/>
          <p:nvPr/>
        </p:nvCxnSpPr>
        <p:spPr>
          <a:xfrm flipV="1">
            <a:off x="3022810" y="3067925"/>
            <a:ext cx="0" cy="40074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4777300" y="3067926"/>
            <a:ext cx="6297" cy="78607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6707491" y="3067925"/>
            <a:ext cx="5037" cy="78607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10940685" y="3067924"/>
            <a:ext cx="5037" cy="78607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 name="Text Placeholder 6"/>
          <p:cNvSpPr>
            <a:spLocks noGrp="1"/>
          </p:cNvSpPr>
          <p:nvPr>
            <p:ph type="body" sz="quarter" idx="10"/>
          </p:nvPr>
        </p:nvSpPr>
        <p:spPr>
          <a:xfrm>
            <a:off x="10207653" y="2134118"/>
            <a:ext cx="1466064" cy="849274"/>
          </a:xfrm>
        </p:spPr>
        <p:txBody>
          <a:bodyPr>
            <a:normAutofit fontScale="85000" lnSpcReduction="20000"/>
          </a:bodyPr>
          <a:lstStyle/>
          <a:p>
            <a:pPr marL="0" indent="0" algn="ctr">
              <a:buNone/>
            </a:pPr>
            <a:r>
              <a:rPr lang="en-US" sz="1600" dirty="0">
                <a:solidFill>
                  <a:srgbClr val="666666"/>
                </a:solidFill>
                <a:latin typeface="Segoe UI Light" panose="020B0502040204020203" pitchFamily="34" charset="0"/>
                <a:cs typeface="Segoe UI Light" panose="020B0502040204020203" pitchFamily="34" charset="0"/>
              </a:rPr>
              <a:t>n-dimension</a:t>
            </a:r>
          </a:p>
          <a:p>
            <a:pPr marL="0" indent="0" algn="ctr">
              <a:buNone/>
            </a:pPr>
            <a:r>
              <a:rPr lang="en-US" sz="1600" dirty="0">
                <a:solidFill>
                  <a:srgbClr val="666666"/>
                </a:solidFill>
                <a:latin typeface="Segoe UI Light" panose="020B0502040204020203" pitchFamily="34" charset="0"/>
                <a:cs typeface="Segoe UI Light" panose="020B0502040204020203" pitchFamily="34" charset="0"/>
              </a:rPr>
              <a:t>Feature</a:t>
            </a:r>
          </a:p>
          <a:p>
            <a:pPr marL="0" indent="0" algn="ctr">
              <a:buNone/>
            </a:pPr>
            <a:r>
              <a:rPr lang="en-US" sz="1600" dirty="0">
                <a:solidFill>
                  <a:srgbClr val="666666"/>
                </a:solidFill>
                <a:latin typeface="Segoe UI Light" panose="020B0502040204020203" pitchFamily="34" charset="0"/>
                <a:cs typeface="Segoe UI Light" panose="020B0502040204020203" pitchFamily="34" charset="0"/>
              </a:rPr>
              <a:t>representation</a:t>
            </a:r>
          </a:p>
        </p:txBody>
      </p:sp>
    </p:spTree>
    <p:extLst>
      <p:ext uri="{BB962C8B-B14F-4D97-AF65-F5344CB8AC3E}">
        <p14:creationId xmlns:p14="http://schemas.microsoft.com/office/powerpoint/2010/main" val="61651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noProof="0" dirty="0">
                <a:solidFill>
                  <a:schemeClr val="accent1"/>
                </a:solidFill>
              </a:rPr>
              <a:t>Deciding how to fine tune</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136272932"/>
              </p:ext>
            </p:extLst>
          </p:nvPr>
        </p:nvGraphicFramePr>
        <p:xfrm>
          <a:off x="687687" y="3100125"/>
          <a:ext cx="10307784" cy="2915263"/>
        </p:xfrm>
        <a:graphic>
          <a:graphicData uri="http://schemas.openxmlformats.org/drawingml/2006/table">
            <a:tbl>
              <a:tblPr firstRow="1" bandRow="1">
                <a:tableStyleId>{5C22544A-7EE6-4342-B048-85BDC9FD1C3A}</a:tableStyleId>
              </a:tblPr>
              <a:tblGrid>
                <a:gridCol w="2131084">
                  <a:extLst>
                    <a:ext uri="{9D8B030D-6E8A-4147-A177-3AD203B41FA5}">
                      <a16:colId xmlns:a16="http://schemas.microsoft.com/office/drawing/2014/main" val="3309907496"/>
                    </a:ext>
                  </a:extLst>
                </a:gridCol>
                <a:gridCol w="3098380">
                  <a:extLst>
                    <a:ext uri="{9D8B030D-6E8A-4147-A177-3AD203B41FA5}">
                      <a16:colId xmlns:a16="http://schemas.microsoft.com/office/drawing/2014/main" val="3621259587"/>
                    </a:ext>
                  </a:extLst>
                </a:gridCol>
                <a:gridCol w="5078320">
                  <a:extLst>
                    <a:ext uri="{9D8B030D-6E8A-4147-A177-3AD203B41FA5}">
                      <a16:colId xmlns:a16="http://schemas.microsoft.com/office/drawing/2014/main" val="1990610128"/>
                    </a:ext>
                  </a:extLst>
                </a:gridCol>
              </a:tblGrid>
              <a:tr h="451835">
                <a:tc>
                  <a:txBody>
                    <a:bodyPr/>
                    <a:lstStyle/>
                    <a:p>
                      <a:r>
                        <a:rPr lang="en-US" b="1" dirty="0">
                          <a:latin typeface="Segoe UI Light" panose="020B0502040204020203" pitchFamily="34" charset="0"/>
                          <a:cs typeface="Segoe UI Light" panose="020B0502040204020203" pitchFamily="34" charset="0"/>
                        </a:rPr>
                        <a:t>Size of</a:t>
                      </a:r>
                      <a:r>
                        <a:rPr lang="en-US" b="1" baseline="0" dirty="0">
                          <a:latin typeface="Segoe UI Light" panose="020B0502040204020203" pitchFamily="34" charset="0"/>
                          <a:cs typeface="Segoe UI Light" panose="020B0502040204020203" pitchFamily="34" charset="0"/>
                        </a:rPr>
                        <a:t> New Dataset</a:t>
                      </a:r>
                      <a:endParaRPr lang="en-US" b="1" dirty="0">
                        <a:latin typeface="Segoe UI Light" panose="020B0502040204020203" pitchFamily="34" charset="0"/>
                        <a:cs typeface="Segoe UI Light" panose="020B0502040204020203" pitchFamily="34" charset="0"/>
                      </a:endParaRPr>
                    </a:p>
                  </a:txBody>
                  <a:tcPr/>
                </a:tc>
                <a:tc>
                  <a:txBody>
                    <a:bodyPr/>
                    <a:lstStyle/>
                    <a:p>
                      <a:r>
                        <a:rPr lang="en-US" b="1" dirty="0">
                          <a:latin typeface="Segoe UI Light" panose="020B0502040204020203" pitchFamily="34" charset="0"/>
                          <a:cs typeface="Segoe UI Light" panose="020B0502040204020203" pitchFamily="34" charset="0"/>
                        </a:rPr>
                        <a:t>Similarity to</a:t>
                      </a:r>
                      <a:r>
                        <a:rPr lang="en-US" b="1" baseline="0" dirty="0">
                          <a:latin typeface="Segoe UI Light" panose="020B0502040204020203" pitchFamily="34" charset="0"/>
                          <a:cs typeface="Segoe UI Light" panose="020B0502040204020203" pitchFamily="34" charset="0"/>
                        </a:rPr>
                        <a:t> Original Dataset</a:t>
                      </a:r>
                      <a:endParaRPr lang="en-US" b="1" dirty="0">
                        <a:latin typeface="Segoe UI Light" panose="020B0502040204020203" pitchFamily="34" charset="0"/>
                        <a:cs typeface="Segoe UI Light" panose="020B0502040204020203" pitchFamily="34" charset="0"/>
                      </a:endParaRPr>
                    </a:p>
                  </a:txBody>
                  <a:tcPr/>
                </a:tc>
                <a:tc>
                  <a:txBody>
                    <a:bodyPr/>
                    <a:lstStyle/>
                    <a:p>
                      <a:r>
                        <a:rPr lang="en-US" b="1" dirty="0">
                          <a:latin typeface="Segoe UI Light" panose="020B0502040204020203" pitchFamily="34" charset="0"/>
                          <a:cs typeface="Segoe UI Light" panose="020B0502040204020203" pitchFamily="34" charset="0"/>
                        </a:rPr>
                        <a:t>What to do?</a:t>
                      </a:r>
                    </a:p>
                  </a:txBody>
                  <a:tcPr/>
                </a:tc>
                <a:extLst>
                  <a:ext uri="{0D108BD9-81ED-4DB2-BD59-A6C34878D82A}">
                    <a16:rowId xmlns:a16="http://schemas.microsoft.com/office/drawing/2014/main" val="2041738227"/>
                  </a:ext>
                </a:extLst>
              </a:tr>
              <a:tr h="451835">
                <a:tc>
                  <a:txBody>
                    <a:bodyPr/>
                    <a:lstStyle/>
                    <a:p>
                      <a:pPr algn="ctr"/>
                      <a:r>
                        <a:rPr lang="en-US" dirty="0">
                          <a:latin typeface="Segoe UI Light" panose="020B0502040204020203" pitchFamily="34" charset="0"/>
                          <a:cs typeface="Segoe UI Light" panose="020B0502040204020203" pitchFamily="34" charset="0"/>
                        </a:rPr>
                        <a:t>Large</a:t>
                      </a:r>
                    </a:p>
                  </a:txBody>
                  <a:tcPr/>
                </a:tc>
                <a:tc>
                  <a:txBody>
                    <a:bodyPr/>
                    <a:lstStyle/>
                    <a:p>
                      <a:pPr algn="ctr"/>
                      <a:r>
                        <a:rPr lang="en-US" dirty="0">
                          <a:latin typeface="Segoe UI Light" panose="020B0502040204020203" pitchFamily="34" charset="0"/>
                          <a:cs typeface="Segoe UI Light" panose="020B0502040204020203" pitchFamily="34" charset="0"/>
                        </a:rPr>
                        <a:t>High</a:t>
                      </a:r>
                    </a:p>
                  </a:txBody>
                  <a:tcPr/>
                </a:tc>
                <a:tc>
                  <a:txBody>
                    <a:bodyPr/>
                    <a:lstStyle/>
                    <a:p>
                      <a:r>
                        <a:rPr lang="en-US" dirty="0">
                          <a:latin typeface="Segoe UI Light" panose="020B0502040204020203" pitchFamily="34" charset="0"/>
                          <a:cs typeface="Segoe UI Light" panose="020B0502040204020203" pitchFamily="34" charset="0"/>
                        </a:rPr>
                        <a:t>Fine tune.</a:t>
                      </a:r>
                    </a:p>
                  </a:txBody>
                  <a:tcPr/>
                </a:tc>
                <a:extLst>
                  <a:ext uri="{0D108BD9-81ED-4DB2-BD59-A6C34878D82A}">
                    <a16:rowId xmlns:a16="http://schemas.microsoft.com/office/drawing/2014/main" val="2004028539"/>
                  </a:ext>
                </a:extLst>
              </a:tr>
              <a:tr h="779879">
                <a:tc>
                  <a:txBody>
                    <a:bodyPr/>
                    <a:lstStyle/>
                    <a:p>
                      <a:pPr algn="ctr"/>
                      <a:r>
                        <a:rPr lang="en-US" dirty="0">
                          <a:latin typeface="Segoe UI Light" panose="020B0502040204020203" pitchFamily="34" charset="0"/>
                          <a:cs typeface="Segoe UI Light" panose="020B0502040204020203" pitchFamily="34" charset="0"/>
                        </a:rPr>
                        <a:t>Small</a:t>
                      </a:r>
                    </a:p>
                  </a:txBody>
                  <a:tcPr/>
                </a:tc>
                <a:tc>
                  <a:txBody>
                    <a:bodyPr/>
                    <a:lstStyle/>
                    <a:p>
                      <a:pPr algn="ctr"/>
                      <a:r>
                        <a:rPr lang="en-US" dirty="0">
                          <a:latin typeface="Segoe UI Light" panose="020B0502040204020203" pitchFamily="34" charset="0"/>
                          <a:cs typeface="Segoe UI Light" panose="020B0502040204020203" pitchFamily="34" charset="0"/>
                        </a:rPr>
                        <a:t>High</a:t>
                      </a:r>
                    </a:p>
                  </a:txBody>
                  <a:tcPr/>
                </a:tc>
                <a:tc>
                  <a:txBody>
                    <a:bodyPr/>
                    <a:lstStyle/>
                    <a:p>
                      <a:r>
                        <a:rPr lang="en-US" dirty="0">
                          <a:latin typeface="Segoe UI Light" panose="020B0502040204020203" pitchFamily="34" charset="0"/>
                          <a:cs typeface="Segoe UI Light" panose="020B0502040204020203" pitchFamily="34" charset="0"/>
                        </a:rPr>
                        <a:t>Don’t Fine Tune,</a:t>
                      </a:r>
                      <a:r>
                        <a:rPr lang="en-US" baseline="0" dirty="0">
                          <a:latin typeface="Segoe UI Light" panose="020B0502040204020203" pitchFamily="34" charset="0"/>
                          <a:cs typeface="Segoe UI Light" panose="020B0502040204020203" pitchFamily="34" charset="0"/>
                        </a:rPr>
                        <a:t> it will overfit.</a:t>
                      </a:r>
                    </a:p>
                    <a:p>
                      <a:r>
                        <a:rPr lang="en-US" dirty="0">
                          <a:latin typeface="Segoe UI Light" panose="020B0502040204020203" pitchFamily="34" charset="0"/>
                          <a:cs typeface="Segoe UI Light" panose="020B0502040204020203" pitchFamily="34" charset="0"/>
                        </a:rPr>
                        <a:t>Train linear classifier on CNN Features</a:t>
                      </a:r>
                    </a:p>
                  </a:txBody>
                  <a:tcPr/>
                </a:tc>
                <a:extLst>
                  <a:ext uri="{0D108BD9-81ED-4DB2-BD59-A6C34878D82A}">
                    <a16:rowId xmlns:a16="http://schemas.microsoft.com/office/drawing/2014/main" val="59464184"/>
                  </a:ext>
                </a:extLst>
              </a:tr>
              <a:tr h="779879">
                <a:tc>
                  <a:txBody>
                    <a:bodyPr/>
                    <a:lstStyle/>
                    <a:p>
                      <a:pPr algn="ctr"/>
                      <a:r>
                        <a:rPr lang="en-US" dirty="0">
                          <a:latin typeface="Segoe UI Light" panose="020B0502040204020203" pitchFamily="34" charset="0"/>
                          <a:cs typeface="Segoe UI Light" panose="020B0502040204020203" pitchFamily="34" charset="0"/>
                        </a:rPr>
                        <a:t>Small</a:t>
                      </a:r>
                    </a:p>
                  </a:txBody>
                  <a:tcPr/>
                </a:tc>
                <a:tc>
                  <a:txBody>
                    <a:bodyPr/>
                    <a:lstStyle/>
                    <a:p>
                      <a:pPr algn="ctr"/>
                      <a:r>
                        <a:rPr lang="en-US" dirty="0">
                          <a:latin typeface="Segoe UI Light" panose="020B0502040204020203" pitchFamily="34" charset="0"/>
                          <a:cs typeface="Segoe UI Light" panose="020B0502040204020203" pitchFamily="34" charset="0"/>
                        </a:rPr>
                        <a:t>Low</a:t>
                      </a:r>
                    </a:p>
                  </a:txBody>
                  <a:tcPr/>
                </a:tc>
                <a:tc>
                  <a:txBody>
                    <a:bodyPr/>
                    <a:lstStyle/>
                    <a:p>
                      <a:r>
                        <a:rPr lang="en-US" dirty="0">
                          <a:latin typeface="Segoe UI Light" panose="020B0502040204020203" pitchFamily="34" charset="0"/>
                          <a:cs typeface="Segoe UI Light" panose="020B0502040204020203" pitchFamily="34" charset="0"/>
                        </a:rPr>
                        <a:t>Train a classifier from activations in lower layers.</a:t>
                      </a:r>
                    </a:p>
                    <a:p>
                      <a:r>
                        <a:rPr lang="en-US" dirty="0">
                          <a:latin typeface="Segoe UI Light" panose="020B0502040204020203" pitchFamily="34" charset="0"/>
                          <a:cs typeface="Segoe UI Light" panose="020B0502040204020203" pitchFamily="34" charset="0"/>
                        </a:rPr>
                        <a:t>Higher layers are dataset specific</a:t>
                      </a:r>
                      <a:r>
                        <a:rPr lang="en-US" baseline="0" dirty="0">
                          <a:latin typeface="Segoe UI Light" panose="020B0502040204020203" pitchFamily="34" charset="0"/>
                          <a:cs typeface="Segoe UI Light" panose="020B0502040204020203" pitchFamily="34" charset="0"/>
                        </a:rPr>
                        <a:t> to older dataset.</a:t>
                      </a:r>
                      <a:endParaRPr lang="en-US"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078746949"/>
                  </a:ext>
                </a:extLst>
              </a:tr>
              <a:tr h="451835">
                <a:tc>
                  <a:txBody>
                    <a:bodyPr/>
                    <a:lstStyle/>
                    <a:p>
                      <a:pPr algn="ctr"/>
                      <a:r>
                        <a:rPr lang="en-US" dirty="0">
                          <a:latin typeface="Segoe UI Light" panose="020B0502040204020203" pitchFamily="34" charset="0"/>
                          <a:cs typeface="Segoe UI Light" panose="020B0502040204020203" pitchFamily="34" charset="0"/>
                        </a:rPr>
                        <a:t>Large</a:t>
                      </a:r>
                    </a:p>
                  </a:txBody>
                  <a:tcPr/>
                </a:tc>
                <a:tc>
                  <a:txBody>
                    <a:bodyPr/>
                    <a:lstStyle/>
                    <a:p>
                      <a:pPr algn="ctr"/>
                      <a:r>
                        <a:rPr lang="en-US" dirty="0">
                          <a:latin typeface="Segoe UI Light" panose="020B0502040204020203" pitchFamily="34" charset="0"/>
                          <a:cs typeface="Segoe UI Light" panose="020B0502040204020203" pitchFamily="34" charset="0"/>
                        </a:rPr>
                        <a:t>Low</a:t>
                      </a:r>
                    </a:p>
                  </a:txBody>
                  <a:tcPr/>
                </a:tc>
                <a:tc>
                  <a:txBody>
                    <a:bodyPr/>
                    <a:lstStyle/>
                    <a:p>
                      <a:r>
                        <a:rPr lang="en-US" dirty="0">
                          <a:latin typeface="Segoe UI Light" panose="020B0502040204020203" pitchFamily="34" charset="0"/>
                          <a:cs typeface="Segoe UI Light" panose="020B0502040204020203" pitchFamily="34" charset="0"/>
                        </a:rPr>
                        <a:t>Train</a:t>
                      </a:r>
                      <a:r>
                        <a:rPr lang="en-US" baseline="0" dirty="0">
                          <a:latin typeface="Segoe UI Light" panose="020B0502040204020203" pitchFamily="34" charset="0"/>
                          <a:cs typeface="Segoe UI Light" panose="020B0502040204020203" pitchFamily="34" charset="0"/>
                        </a:rPr>
                        <a:t> CNN from scratch</a:t>
                      </a:r>
                      <a:endParaRPr lang="en-US"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4289470775"/>
                  </a:ext>
                </a:extLst>
              </a:tr>
            </a:tbl>
          </a:graphicData>
        </a:graphic>
      </p:graphicFrame>
      <p:sp>
        <p:nvSpPr>
          <p:cNvPr id="8" name="TextBox 7"/>
          <p:cNvSpPr txBox="1"/>
          <p:nvPr/>
        </p:nvSpPr>
        <p:spPr>
          <a:xfrm>
            <a:off x="0" y="6397823"/>
            <a:ext cx="12191999" cy="307777"/>
          </a:xfrm>
          <a:prstGeom prst="rect">
            <a:avLst/>
          </a:prstGeom>
          <a:noFill/>
        </p:spPr>
        <p:txBody>
          <a:bodyPr wrap="square" rtlCol="0">
            <a:spAutoFit/>
          </a:bodyPr>
          <a:lstStyle/>
          <a:p>
            <a:pPr algn="r"/>
            <a:r>
              <a:rPr lang="en-US" sz="1400" dirty="0">
                <a:solidFill>
                  <a:schemeClr val="tx1">
                    <a:lumMod val="50000"/>
                    <a:lumOff val="50000"/>
                  </a:schemeClr>
                </a:solidFill>
              </a:rPr>
              <a:t>http://blog.revolutionanalytics.com/2016/08/deep-learning-part-2.html</a:t>
            </a:r>
          </a:p>
        </p:txBody>
      </p:sp>
      <p:pic>
        <p:nvPicPr>
          <p:cNvPr id="6" name="Picture 5"/>
          <p:cNvPicPr>
            <a:picLocks noChangeAspect="1"/>
          </p:cNvPicPr>
          <p:nvPr/>
        </p:nvPicPr>
        <p:blipFill rotWithShape="1">
          <a:blip r:embed="rId3"/>
          <a:srcRect t="5207" r="656" b="3776"/>
          <a:stretch/>
        </p:blipFill>
        <p:spPr>
          <a:xfrm>
            <a:off x="2794837" y="1097310"/>
            <a:ext cx="8200634" cy="1680836"/>
          </a:xfrm>
          <a:prstGeom prst="rect">
            <a:avLst/>
          </a:prstGeom>
        </p:spPr>
      </p:pic>
      <p:sp>
        <p:nvSpPr>
          <p:cNvPr id="15" name="Rectangle 14"/>
          <p:cNvSpPr/>
          <p:nvPr/>
        </p:nvSpPr>
        <p:spPr>
          <a:xfrm>
            <a:off x="687687" y="3997666"/>
            <a:ext cx="10443811" cy="20177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9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noProof="0" dirty="0">
                <a:solidFill>
                  <a:schemeClr val="accent1"/>
                </a:solidFill>
              </a:rPr>
              <a:t>Deciding when to fine tune</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aphicFrame>
        <p:nvGraphicFramePr>
          <p:cNvPr id="2" name="Table 1"/>
          <p:cNvGraphicFramePr>
            <a:graphicFrameLocks noGrp="1"/>
          </p:cNvGraphicFramePr>
          <p:nvPr>
            <p:extLst/>
          </p:nvPr>
        </p:nvGraphicFramePr>
        <p:xfrm>
          <a:off x="687687" y="3100125"/>
          <a:ext cx="10307784" cy="2915263"/>
        </p:xfrm>
        <a:graphic>
          <a:graphicData uri="http://schemas.openxmlformats.org/drawingml/2006/table">
            <a:tbl>
              <a:tblPr firstRow="1" bandRow="1">
                <a:tableStyleId>{5C22544A-7EE6-4342-B048-85BDC9FD1C3A}</a:tableStyleId>
              </a:tblPr>
              <a:tblGrid>
                <a:gridCol w="2131084">
                  <a:extLst>
                    <a:ext uri="{9D8B030D-6E8A-4147-A177-3AD203B41FA5}">
                      <a16:colId xmlns:a16="http://schemas.microsoft.com/office/drawing/2014/main" val="3309907496"/>
                    </a:ext>
                  </a:extLst>
                </a:gridCol>
                <a:gridCol w="3098380">
                  <a:extLst>
                    <a:ext uri="{9D8B030D-6E8A-4147-A177-3AD203B41FA5}">
                      <a16:colId xmlns:a16="http://schemas.microsoft.com/office/drawing/2014/main" val="3621259587"/>
                    </a:ext>
                  </a:extLst>
                </a:gridCol>
                <a:gridCol w="5078320">
                  <a:extLst>
                    <a:ext uri="{9D8B030D-6E8A-4147-A177-3AD203B41FA5}">
                      <a16:colId xmlns:a16="http://schemas.microsoft.com/office/drawing/2014/main" val="1990610128"/>
                    </a:ext>
                  </a:extLst>
                </a:gridCol>
              </a:tblGrid>
              <a:tr h="451835">
                <a:tc>
                  <a:txBody>
                    <a:bodyPr/>
                    <a:lstStyle/>
                    <a:p>
                      <a:r>
                        <a:rPr lang="en-US" b="1" dirty="0">
                          <a:latin typeface="Segoe UI Light" panose="020B0502040204020203" pitchFamily="34" charset="0"/>
                          <a:cs typeface="Segoe UI Light" panose="020B0502040204020203" pitchFamily="34" charset="0"/>
                        </a:rPr>
                        <a:t>Size of</a:t>
                      </a:r>
                      <a:r>
                        <a:rPr lang="en-US" b="1" baseline="0" dirty="0">
                          <a:latin typeface="Segoe UI Light" panose="020B0502040204020203" pitchFamily="34" charset="0"/>
                          <a:cs typeface="Segoe UI Light" panose="020B0502040204020203" pitchFamily="34" charset="0"/>
                        </a:rPr>
                        <a:t> New Dataset</a:t>
                      </a:r>
                      <a:endParaRPr lang="en-US" b="1" dirty="0">
                        <a:latin typeface="Segoe UI Light" panose="020B0502040204020203" pitchFamily="34" charset="0"/>
                        <a:cs typeface="Segoe UI Light" panose="020B0502040204020203" pitchFamily="34" charset="0"/>
                      </a:endParaRPr>
                    </a:p>
                  </a:txBody>
                  <a:tcPr/>
                </a:tc>
                <a:tc>
                  <a:txBody>
                    <a:bodyPr/>
                    <a:lstStyle/>
                    <a:p>
                      <a:r>
                        <a:rPr lang="en-US" b="1" dirty="0">
                          <a:latin typeface="Segoe UI Light" panose="020B0502040204020203" pitchFamily="34" charset="0"/>
                          <a:cs typeface="Segoe UI Light" panose="020B0502040204020203" pitchFamily="34" charset="0"/>
                        </a:rPr>
                        <a:t>Similarity to</a:t>
                      </a:r>
                      <a:r>
                        <a:rPr lang="en-US" b="1" baseline="0" dirty="0">
                          <a:latin typeface="Segoe UI Light" panose="020B0502040204020203" pitchFamily="34" charset="0"/>
                          <a:cs typeface="Segoe UI Light" panose="020B0502040204020203" pitchFamily="34" charset="0"/>
                        </a:rPr>
                        <a:t> Original Dataset</a:t>
                      </a:r>
                      <a:endParaRPr lang="en-US" b="1" dirty="0">
                        <a:latin typeface="Segoe UI Light" panose="020B0502040204020203" pitchFamily="34" charset="0"/>
                        <a:cs typeface="Segoe UI Light" panose="020B0502040204020203" pitchFamily="34" charset="0"/>
                      </a:endParaRPr>
                    </a:p>
                  </a:txBody>
                  <a:tcPr/>
                </a:tc>
                <a:tc>
                  <a:txBody>
                    <a:bodyPr/>
                    <a:lstStyle/>
                    <a:p>
                      <a:r>
                        <a:rPr lang="en-US" b="1" dirty="0">
                          <a:latin typeface="Segoe UI Light" panose="020B0502040204020203" pitchFamily="34" charset="0"/>
                          <a:cs typeface="Segoe UI Light" panose="020B0502040204020203" pitchFamily="34" charset="0"/>
                        </a:rPr>
                        <a:t>What to do?</a:t>
                      </a:r>
                    </a:p>
                  </a:txBody>
                  <a:tcPr/>
                </a:tc>
                <a:extLst>
                  <a:ext uri="{0D108BD9-81ED-4DB2-BD59-A6C34878D82A}">
                    <a16:rowId xmlns:a16="http://schemas.microsoft.com/office/drawing/2014/main" val="2041738227"/>
                  </a:ext>
                </a:extLst>
              </a:tr>
              <a:tr h="451835">
                <a:tc>
                  <a:txBody>
                    <a:bodyPr/>
                    <a:lstStyle/>
                    <a:p>
                      <a:pPr algn="ctr"/>
                      <a:r>
                        <a:rPr lang="en-US" dirty="0">
                          <a:latin typeface="Segoe UI Light" panose="020B0502040204020203" pitchFamily="34" charset="0"/>
                          <a:cs typeface="Segoe UI Light" panose="020B0502040204020203" pitchFamily="34" charset="0"/>
                        </a:rPr>
                        <a:t>Large</a:t>
                      </a:r>
                    </a:p>
                  </a:txBody>
                  <a:tcPr/>
                </a:tc>
                <a:tc>
                  <a:txBody>
                    <a:bodyPr/>
                    <a:lstStyle/>
                    <a:p>
                      <a:pPr algn="ctr"/>
                      <a:r>
                        <a:rPr lang="en-US" dirty="0">
                          <a:latin typeface="Segoe UI Light" panose="020B0502040204020203" pitchFamily="34" charset="0"/>
                          <a:cs typeface="Segoe UI Light" panose="020B0502040204020203" pitchFamily="34" charset="0"/>
                        </a:rPr>
                        <a:t>High</a:t>
                      </a:r>
                    </a:p>
                  </a:txBody>
                  <a:tcPr/>
                </a:tc>
                <a:tc>
                  <a:txBody>
                    <a:bodyPr/>
                    <a:lstStyle/>
                    <a:p>
                      <a:r>
                        <a:rPr lang="en-US" dirty="0">
                          <a:latin typeface="Segoe UI Light" panose="020B0502040204020203" pitchFamily="34" charset="0"/>
                          <a:cs typeface="Segoe UI Light" panose="020B0502040204020203" pitchFamily="34" charset="0"/>
                        </a:rPr>
                        <a:t>Fine tune.</a:t>
                      </a:r>
                    </a:p>
                  </a:txBody>
                  <a:tcPr/>
                </a:tc>
                <a:extLst>
                  <a:ext uri="{0D108BD9-81ED-4DB2-BD59-A6C34878D82A}">
                    <a16:rowId xmlns:a16="http://schemas.microsoft.com/office/drawing/2014/main" val="2004028539"/>
                  </a:ext>
                </a:extLst>
              </a:tr>
              <a:tr h="779879">
                <a:tc>
                  <a:txBody>
                    <a:bodyPr/>
                    <a:lstStyle/>
                    <a:p>
                      <a:pPr algn="ctr"/>
                      <a:r>
                        <a:rPr lang="en-US" dirty="0">
                          <a:latin typeface="Segoe UI Light" panose="020B0502040204020203" pitchFamily="34" charset="0"/>
                          <a:cs typeface="Segoe UI Light" panose="020B0502040204020203" pitchFamily="34" charset="0"/>
                        </a:rPr>
                        <a:t>Small</a:t>
                      </a:r>
                    </a:p>
                  </a:txBody>
                  <a:tcPr/>
                </a:tc>
                <a:tc>
                  <a:txBody>
                    <a:bodyPr/>
                    <a:lstStyle/>
                    <a:p>
                      <a:pPr algn="ctr"/>
                      <a:r>
                        <a:rPr lang="en-US" dirty="0">
                          <a:latin typeface="Segoe UI Light" panose="020B0502040204020203" pitchFamily="34" charset="0"/>
                          <a:cs typeface="Segoe UI Light" panose="020B0502040204020203" pitchFamily="34" charset="0"/>
                        </a:rPr>
                        <a:t>High</a:t>
                      </a:r>
                    </a:p>
                  </a:txBody>
                  <a:tcPr/>
                </a:tc>
                <a:tc>
                  <a:txBody>
                    <a:bodyPr/>
                    <a:lstStyle/>
                    <a:p>
                      <a:r>
                        <a:rPr lang="en-US" dirty="0">
                          <a:latin typeface="Segoe UI Light" panose="020B0502040204020203" pitchFamily="34" charset="0"/>
                          <a:cs typeface="Segoe UI Light" panose="020B0502040204020203" pitchFamily="34" charset="0"/>
                        </a:rPr>
                        <a:t>Don’t Fine Tune,</a:t>
                      </a:r>
                      <a:r>
                        <a:rPr lang="en-US" baseline="0" dirty="0">
                          <a:latin typeface="Segoe UI Light" panose="020B0502040204020203" pitchFamily="34" charset="0"/>
                          <a:cs typeface="Segoe UI Light" panose="020B0502040204020203" pitchFamily="34" charset="0"/>
                        </a:rPr>
                        <a:t> it will overfit.</a:t>
                      </a:r>
                    </a:p>
                    <a:p>
                      <a:r>
                        <a:rPr lang="en-US" dirty="0">
                          <a:latin typeface="Segoe UI Light" panose="020B0502040204020203" pitchFamily="34" charset="0"/>
                          <a:cs typeface="Segoe UI Light" panose="020B0502040204020203" pitchFamily="34" charset="0"/>
                        </a:rPr>
                        <a:t>Train linear classifier on CNN Features</a:t>
                      </a:r>
                    </a:p>
                  </a:txBody>
                  <a:tcPr/>
                </a:tc>
                <a:extLst>
                  <a:ext uri="{0D108BD9-81ED-4DB2-BD59-A6C34878D82A}">
                    <a16:rowId xmlns:a16="http://schemas.microsoft.com/office/drawing/2014/main" val="59464184"/>
                  </a:ext>
                </a:extLst>
              </a:tr>
              <a:tr h="779879">
                <a:tc>
                  <a:txBody>
                    <a:bodyPr/>
                    <a:lstStyle/>
                    <a:p>
                      <a:pPr algn="ctr"/>
                      <a:r>
                        <a:rPr lang="en-US" dirty="0">
                          <a:latin typeface="Segoe UI Light" panose="020B0502040204020203" pitchFamily="34" charset="0"/>
                          <a:cs typeface="Segoe UI Light" panose="020B0502040204020203" pitchFamily="34" charset="0"/>
                        </a:rPr>
                        <a:t>Small</a:t>
                      </a:r>
                    </a:p>
                  </a:txBody>
                  <a:tcPr/>
                </a:tc>
                <a:tc>
                  <a:txBody>
                    <a:bodyPr/>
                    <a:lstStyle/>
                    <a:p>
                      <a:pPr algn="ctr"/>
                      <a:r>
                        <a:rPr lang="en-US" dirty="0">
                          <a:latin typeface="Segoe UI Light" panose="020B0502040204020203" pitchFamily="34" charset="0"/>
                          <a:cs typeface="Segoe UI Light" panose="020B0502040204020203" pitchFamily="34" charset="0"/>
                        </a:rPr>
                        <a:t>Low</a:t>
                      </a:r>
                    </a:p>
                  </a:txBody>
                  <a:tcPr/>
                </a:tc>
                <a:tc>
                  <a:txBody>
                    <a:bodyPr/>
                    <a:lstStyle/>
                    <a:p>
                      <a:r>
                        <a:rPr lang="en-US" dirty="0">
                          <a:latin typeface="Segoe UI Light" panose="020B0502040204020203" pitchFamily="34" charset="0"/>
                          <a:cs typeface="Segoe UI Light" panose="020B0502040204020203" pitchFamily="34" charset="0"/>
                        </a:rPr>
                        <a:t>Train a classifier from activations in lower layers.</a:t>
                      </a:r>
                    </a:p>
                    <a:p>
                      <a:r>
                        <a:rPr lang="en-US" dirty="0">
                          <a:latin typeface="Segoe UI Light" panose="020B0502040204020203" pitchFamily="34" charset="0"/>
                          <a:cs typeface="Segoe UI Light" panose="020B0502040204020203" pitchFamily="34" charset="0"/>
                        </a:rPr>
                        <a:t>Higher layers are dataset specific</a:t>
                      </a:r>
                      <a:r>
                        <a:rPr lang="en-US" baseline="0" dirty="0">
                          <a:latin typeface="Segoe UI Light" panose="020B0502040204020203" pitchFamily="34" charset="0"/>
                          <a:cs typeface="Segoe UI Light" panose="020B0502040204020203" pitchFamily="34" charset="0"/>
                        </a:rPr>
                        <a:t> to older dataset.</a:t>
                      </a:r>
                      <a:endParaRPr lang="en-US"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078746949"/>
                  </a:ext>
                </a:extLst>
              </a:tr>
              <a:tr h="451835">
                <a:tc>
                  <a:txBody>
                    <a:bodyPr/>
                    <a:lstStyle/>
                    <a:p>
                      <a:pPr algn="ctr"/>
                      <a:r>
                        <a:rPr lang="en-US" dirty="0">
                          <a:latin typeface="Segoe UI Light" panose="020B0502040204020203" pitchFamily="34" charset="0"/>
                          <a:cs typeface="Segoe UI Light" panose="020B0502040204020203" pitchFamily="34" charset="0"/>
                        </a:rPr>
                        <a:t>Large</a:t>
                      </a:r>
                    </a:p>
                  </a:txBody>
                  <a:tcPr/>
                </a:tc>
                <a:tc>
                  <a:txBody>
                    <a:bodyPr/>
                    <a:lstStyle/>
                    <a:p>
                      <a:pPr algn="ctr"/>
                      <a:r>
                        <a:rPr lang="en-US" dirty="0">
                          <a:latin typeface="Segoe UI Light" panose="020B0502040204020203" pitchFamily="34" charset="0"/>
                          <a:cs typeface="Segoe UI Light" panose="020B0502040204020203" pitchFamily="34" charset="0"/>
                        </a:rPr>
                        <a:t>Low</a:t>
                      </a:r>
                    </a:p>
                  </a:txBody>
                  <a:tcPr/>
                </a:tc>
                <a:tc>
                  <a:txBody>
                    <a:bodyPr/>
                    <a:lstStyle/>
                    <a:p>
                      <a:r>
                        <a:rPr lang="en-US" dirty="0">
                          <a:latin typeface="Segoe UI Light" panose="020B0502040204020203" pitchFamily="34" charset="0"/>
                          <a:cs typeface="Segoe UI Light" panose="020B0502040204020203" pitchFamily="34" charset="0"/>
                        </a:rPr>
                        <a:t>Train</a:t>
                      </a:r>
                      <a:r>
                        <a:rPr lang="en-US" baseline="0" dirty="0">
                          <a:latin typeface="Segoe UI Light" panose="020B0502040204020203" pitchFamily="34" charset="0"/>
                          <a:cs typeface="Segoe UI Light" panose="020B0502040204020203" pitchFamily="34" charset="0"/>
                        </a:rPr>
                        <a:t> CNN from scratch</a:t>
                      </a:r>
                      <a:endParaRPr lang="en-US"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4289470775"/>
                  </a:ext>
                </a:extLst>
              </a:tr>
            </a:tbl>
          </a:graphicData>
        </a:graphic>
      </p:graphicFrame>
      <p:sp>
        <p:nvSpPr>
          <p:cNvPr id="8" name="TextBox 7"/>
          <p:cNvSpPr txBox="1"/>
          <p:nvPr/>
        </p:nvSpPr>
        <p:spPr>
          <a:xfrm>
            <a:off x="0" y="6397823"/>
            <a:ext cx="12191999" cy="307777"/>
          </a:xfrm>
          <a:prstGeom prst="rect">
            <a:avLst/>
          </a:prstGeom>
          <a:noFill/>
        </p:spPr>
        <p:txBody>
          <a:bodyPr wrap="square" rtlCol="0">
            <a:spAutoFit/>
          </a:bodyPr>
          <a:lstStyle/>
          <a:p>
            <a:pPr algn="r"/>
            <a:r>
              <a:rPr lang="en-US" sz="1400" dirty="0">
                <a:solidFill>
                  <a:schemeClr val="tx1">
                    <a:lumMod val="50000"/>
                    <a:lumOff val="50000"/>
                  </a:schemeClr>
                </a:solidFill>
              </a:rPr>
              <a:t>http://blog.revolutionanalytics.com/2016/08/deep-learning-part-2.html</a:t>
            </a:r>
          </a:p>
        </p:txBody>
      </p:sp>
      <p:pic>
        <p:nvPicPr>
          <p:cNvPr id="6" name="Picture 5"/>
          <p:cNvPicPr>
            <a:picLocks noChangeAspect="1"/>
          </p:cNvPicPr>
          <p:nvPr/>
        </p:nvPicPr>
        <p:blipFill rotWithShape="1">
          <a:blip r:embed="rId3"/>
          <a:srcRect t="5207" r="656" b="3776"/>
          <a:stretch/>
        </p:blipFill>
        <p:spPr>
          <a:xfrm>
            <a:off x="2794837" y="1097310"/>
            <a:ext cx="8200634" cy="1680836"/>
          </a:xfrm>
          <a:prstGeom prst="rect">
            <a:avLst/>
          </a:prstGeom>
        </p:spPr>
      </p:pic>
      <p:sp>
        <p:nvSpPr>
          <p:cNvPr id="3" name="Rectangle 2"/>
          <p:cNvSpPr/>
          <p:nvPr/>
        </p:nvSpPr>
        <p:spPr>
          <a:xfrm>
            <a:off x="10186869" y="1571861"/>
            <a:ext cx="891729" cy="1269580"/>
          </a:xfrm>
          <a:prstGeom prst="rect">
            <a:avLst/>
          </a:prstGeom>
          <a:noFill/>
          <a:ln w="28575">
            <a:solidFill>
              <a:srgbClr val="00B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flipV="1">
            <a:off x="10768760" y="2886783"/>
            <a:ext cx="15114" cy="1481177"/>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87687" y="4798710"/>
            <a:ext cx="10443811" cy="12166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841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noProof="0" dirty="0">
                <a:solidFill>
                  <a:schemeClr val="accent1"/>
                </a:solidFill>
              </a:rPr>
              <a:t>Deciding when to fine tune</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aphicFrame>
        <p:nvGraphicFramePr>
          <p:cNvPr id="2" name="Table 1"/>
          <p:cNvGraphicFramePr>
            <a:graphicFrameLocks noGrp="1"/>
          </p:cNvGraphicFramePr>
          <p:nvPr>
            <p:extLst/>
          </p:nvPr>
        </p:nvGraphicFramePr>
        <p:xfrm>
          <a:off x="687687" y="3100125"/>
          <a:ext cx="10307784" cy="2915263"/>
        </p:xfrm>
        <a:graphic>
          <a:graphicData uri="http://schemas.openxmlformats.org/drawingml/2006/table">
            <a:tbl>
              <a:tblPr firstRow="1" bandRow="1">
                <a:tableStyleId>{5C22544A-7EE6-4342-B048-85BDC9FD1C3A}</a:tableStyleId>
              </a:tblPr>
              <a:tblGrid>
                <a:gridCol w="2131084">
                  <a:extLst>
                    <a:ext uri="{9D8B030D-6E8A-4147-A177-3AD203B41FA5}">
                      <a16:colId xmlns:a16="http://schemas.microsoft.com/office/drawing/2014/main" val="3309907496"/>
                    </a:ext>
                  </a:extLst>
                </a:gridCol>
                <a:gridCol w="3098380">
                  <a:extLst>
                    <a:ext uri="{9D8B030D-6E8A-4147-A177-3AD203B41FA5}">
                      <a16:colId xmlns:a16="http://schemas.microsoft.com/office/drawing/2014/main" val="3621259587"/>
                    </a:ext>
                  </a:extLst>
                </a:gridCol>
                <a:gridCol w="5078320">
                  <a:extLst>
                    <a:ext uri="{9D8B030D-6E8A-4147-A177-3AD203B41FA5}">
                      <a16:colId xmlns:a16="http://schemas.microsoft.com/office/drawing/2014/main" val="1990610128"/>
                    </a:ext>
                  </a:extLst>
                </a:gridCol>
              </a:tblGrid>
              <a:tr h="451835">
                <a:tc>
                  <a:txBody>
                    <a:bodyPr/>
                    <a:lstStyle/>
                    <a:p>
                      <a:r>
                        <a:rPr lang="en-US" b="1" dirty="0">
                          <a:latin typeface="Segoe UI Light" panose="020B0502040204020203" pitchFamily="34" charset="0"/>
                          <a:cs typeface="Segoe UI Light" panose="020B0502040204020203" pitchFamily="34" charset="0"/>
                        </a:rPr>
                        <a:t>Size of</a:t>
                      </a:r>
                      <a:r>
                        <a:rPr lang="en-US" b="1" baseline="0" dirty="0">
                          <a:latin typeface="Segoe UI Light" panose="020B0502040204020203" pitchFamily="34" charset="0"/>
                          <a:cs typeface="Segoe UI Light" panose="020B0502040204020203" pitchFamily="34" charset="0"/>
                        </a:rPr>
                        <a:t> New Dataset</a:t>
                      </a:r>
                      <a:endParaRPr lang="en-US" b="1" dirty="0">
                        <a:latin typeface="Segoe UI Light" panose="020B0502040204020203" pitchFamily="34" charset="0"/>
                        <a:cs typeface="Segoe UI Light" panose="020B0502040204020203" pitchFamily="34" charset="0"/>
                      </a:endParaRPr>
                    </a:p>
                  </a:txBody>
                  <a:tcPr/>
                </a:tc>
                <a:tc>
                  <a:txBody>
                    <a:bodyPr/>
                    <a:lstStyle/>
                    <a:p>
                      <a:r>
                        <a:rPr lang="en-US" b="1" dirty="0">
                          <a:latin typeface="Segoe UI Light" panose="020B0502040204020203" pitchFamily="34" charset="0"/>
                          <a:cs typeface="Segoe UI Light" panose="020B0502040204020203" pitchFamily="34" charset="0"/>
                        </a:rPr>
                        <a:t>Similarity to</a:t>
                      </a:r>
                      <a:r>
                        <a:rPr lang="en-US" b="1" baseline="0" dirty="0">
                          <a:latin typeface="Segoe UI Light" panose="020B0502040204020203" pitchFamily="34" charset="0"/>
                          <a:cs typeface="Segoe UI Light" panose="020B0502040204020203" pitchFamily="34" charset="0"/>
                        </a:rPr>
                        <a:t> Original Dataset</a:t>
                      </a:r>
                      <a:endParaRPr lang="en-US" b="1" dirty="0">
                        <a:latin typeface="Segoe UI Light" panose="020B0502040204020203" pitchFamily="34" charset="0"/>
                        <a:cs typeface="Segoe UI Light" panose="020B0502040204020203" pitchFamily="34" charset="0"/>
                      </a:endParaRPr>
                    </a:p>
                  </a:txBody>
                  <a:tcPr/>
                </a:tc>
                <a:tc>
                  <a:txBody>
                    <a:bodyPr/>
                    <a:lstStyle/>
                    <a:p>
                      <a:r>
                        <a:rPr lang="en-US" b="1" dirty="0">
                          <a:latin typeface="Segoe UI Light" panose="020B0502040204020203" pitchFamily="34" charset="0"/>
                          <a:cs typeface="Segoe UI Light" panose="020B0502040204020203" pitchFamily="34" charset="0"/>
                        </a:rPr>
                        <a:t>What to do?</a:t>
                      </a:r>
                    </a:p>
                  </a:txBody>
                  <a:tcPr/>
                </a:tc>
                <a:extLst>
                  <a:ext uri="{0D108BD9-81ED-4DB2-BD59-A6C34878D82A}">
                    <a16:rowId xmlns:a16="http://schemas.microsoft.com/office/drawing/2014/main" val="2041738227"/>
                  </a:ext>
                </a:extLst>
              </a:tr>
              <a:tr h="451835">
                <a:tc>
                  <a:txBody>
                    <a:bodyPr/>
                    <a:lstStyle/>
                    <a:p>
                      <a:pPr algn="ctr"/>
                      <a:r>
                        <a:rPr lang="en-US" dirty="0">
                          <a:latin typeface="Segoe UI Light" panose="020B0502040204020203" pitchFamily="34" charset="0"/>
                          <a:cs typeface="Segoe UI Light" panose="020B0502040204020203" pitchFamily="34" charset="0"/>
                        </a:rPr>
                        <a:t>Large</a:t>
                      </a:r>
                    </a:p>
                  </a:txBody>
                  <a:tcPr/>
                </a:tc>
                <a:tc>
                  <a:txBody>
                    <a:bodyPr/>
                    <a:lstStyle/>
                    <a:p>
                      <a:pPr algn="ctr"/>
                      <a:r>
                        <a:rPr lang="en-US" dirty="0">
                          <a:latin typeface="Segoe UI Light" panose="020B0502040204020203" pitchFamily="34" charset="0"/>
                          <a:cs typeface="Segoe UI Light" panose="020B0502040204020203" pitchFamily="34" charset="0"/>
                        </a:rPr>
                        <a:t>High</a:t>
                      </a:r>
                    </a:p>
                  </a:txBody>
                  <a:tcPr/>
                </a:tc>
                <a:tc>
                  <a:txBody>
                    <a:bodyPr/>
                    <a:lstStyle/>
                    <a:p>
                      <a:r>
                        <a:rPr lang="en-US" dirty="0">
                          <a:latin typeface="Segoe UI Light" panose="020B0502040204020203" pitchFamily="34" charset="0"/>
                          <a:cs typeface="Segoe UI Light" panose="020B0502040204020203" pitchFamily="34" charset="0"/>
                        </a:rPr>
                        <a:t>Fine tune.</a:t>
                      </a:r>
                    </a:p>
                  </a:txBody>
                  <a:tcPr/>
                </a:tc>
                <a:extLst>
                  <a:ext uri="{0D108BD9-81ED-4DB2-BD59-A6C34878D82A}">
                    <a16:rowId xmlns:a16="http://schemas.microsoft.com/office/drawing/2014/main" val="2004028539"/>
                  </a:ext>
                </a:extLst>
              </a:tr>
              <a:tr h="779879">
                <a:tc>
                  <a:txBody>
                    <a:bodyPr/>
                    <a:lstStyle/>
                    <a:p>
                      <a:pPr algn="ctr"/>
                      <a:r>
                        <a:rPr lang="en-US" dirty="0">
                          <a:latin typeface="Segoe UI Light" panose="020B0502040204020203" pitchFamily="34" charset="0"/>
                          <a:cs typeface="Segoe UI Light" panose="020B0502040204020203" pitchFamily="34" charset="0"/>
                        </a:rPr>
                        <a:t>Small</a:t>
                      </a:r>
                    </a:p>
                  </a:txBody>
                  <a:tcPr/>
                </a:tc>
                <a:tc>
                  <a:txBody>
                    <a:bodyPr/>
                    <a:lstStyle/>
                    <a:p>
                      <a:pPr algn="ctr"/>
                      <a:r>
                        <a:rPr lang="en-US" dirty="0">
                          <a:latin typeface="Segoe UI Light" panose="020B0502040204020203" pitchFamily="34" charset="0"/>
                          <a:cs typeface="Segoe UI Light" panose="020B0502040204020203" pitchFamily="34" charset="0"/>
                        </a:rPr>
                        <a:t>High</a:t>
                      </a:r>
                    </a:p>
                  </a:txBody>
                  <a:tcPr/>
                </a:tc>
                <a:tc>
                  <a:txBody>
                    <a:bodyPr/>
                    <a:lstStyle/>
                    <a:p>
                      <a:r>
                        <a:rPr lang="en-US" dirty="0">
                          <a:latin typeface="Segoe UI Light" panose="020B0502040204020203" pitchFamily="34" charset="0"/>
                          <a:cs typeface="Segoe UI Light" panose="020B0502040204020203" pitchFamily="34" charset="0"/>
                        </a:rPr>
                        <a:t>Don’t Fine Tune,</a:t>
                      </a:r>
                      <a:r>
                        <a:rPr lang="en-US" baseline="0" dirty="0">
                          <a:latin typeface="Segoe UI Light" panose="020B0502040204020203" pitchFamily="34" charset="0"/>
                          <a:cs typeface="Segoe UI Light" panose="020B0502040204020203" pitchFamily="34" charset="0"/>
                        </a:rPr>
                        <a:t> it will overfit.</a:t>
                      </a:r>
                    </a:p>
                    <a:p>
                      <a:r>
                        <a:rPr lang="en-US" dirty="0">
                          <a:latin typeface="Segoe UI Light" panose="020B0502040204020203" pitchFamily="34" charset="0"/>
                          <a:cs typeface="Segoe UI Light" panose="020B0502040204020203" pitchFamily="34" charset="0"/>
                        </a:rPr>
                        <a:t>Train linear classifier on CNN Features</a:t>
                      </a:r>
                    </a:p>
                  </a:txBody>
                  <a:tcPr/>
                </a:tc>
                <a:extLst>
                  <a:ext uri="{0D108BD9-81ED-4DB2-BD59-A6C34878D82A}">
                    <a16:rowId xmlns:a16="http://schemas.microsoft.com/office/drawing/2014/main" val="59464184"/>
                  </a:ext>
                </a:extLst>
              </a:tr>
              <a:tr h="779879">
                <a:tc>
                  <a:txBody>
                    <a:bodyPr/>
                    <a:lstStyle/>
                    <a:p>
                      <a:pPr algn="ctr"/>
                      <a:r>
                        <a:rPr lang="en-US" dirty="0">
                          <a:latin typeface="Segoe UI Light" panose="020B0502040204020203" pitchFamily="34" charset="0"/>
                          <a:cs typeface="Segoe UI Light" panose="020B0502040204020203" pitchFamily="34" charset="0"/>
                        </a:rPr>
                        <a:t>Small</a:t>
                      </a:r>
                    </a:p>
                  </a:txBody>
                  <a:tcPr/>
                </a:tc>
                <a:tc>
                  <a:txBody>
                    <a:bodyPr/>
                    <a:lstStyle/>
                    <a:p>
                      <a:pPr algn="ctr"/>
                      <a:r>
                        <a:rPr lang="en-US" dirty="0">
                          <a:latin typeface="Segoe UI Light" panose="020B0502040204020203" pitchFamily="34" charset="0"/>
                          <a:cs typeface="Segoe UI Light" panose="020B0502040204020203" pitchFamily="34" charset="0"/>
                        </a:rPr>
                        <a:t>Low</a:t>
                      </a:r>
                    </a:p>
                  </a:txBody>
                  <a:tcPr/>
                </a:tc>
                <a:tc>
                  <a:txBody>
                    <a:bodyPr/>
                    <a:lstStyle/>
                    <a:p>
                      <a:r>
                        <a:rPr lang="en-US" dirty="0">
                          <a:latin typeface="Segoe UI Light" panose="020B0502040204020203" pitchFamily="34" charset="0"/>
                          <a:cs typeface="Segoe UI Light" panose="020B0502040204020203" pitchFamily="34" charset="0"/>
                        </a:rPr>
                        <a:t>Train a classifier from activations in lower layers.</a:t>
                      </a:r>
                    </a:p>
                    <a:p>
                      <a:r>
                        <a:rPr lang="en-US" dirty="0">
                          <a:latin typeface="Segoe UI Light" panose="020B0502040204020203" pitchFamily="34" charset="0"/>
                          <a:cs typeface="Segoe UI Light" panose="020B0502040204020203" pitchFamily="34" charset="0"/>
                        </a:rPr>
                        <a:t>Higher layers are dataset specific</a:t>
                      </a:r>
                      <a:r>
                        <a:rPr lang="en-US" baseline="0" dirty="0">
                          <a:latin typeface="Segoe UI Light" panose="020B0502040204020203" pitchFamily="34" charset="0"/>
                          <a:cs typeface="Segoe UI Light" panose="020B0502040204020203" pitchFamily="34" charset="0"/>
                        </a:rPr>
                        <a:t> to older dataset.</a:t>
                      </a:r>
                      <a:endParaRPr lang="en-US"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078746949"/>
                  </a:ext>
                </a:extLst>
              </a:tr>
              <a:tr h="451835">
                <a:tc>
                  <a:txBody>
                    <a:bodyPr/>
                    <a:lstStyle/>
                    <a:p>
                      <a:pPr algn="ctr"/>
                      <a:r>
                        <a:rPr lang="en-US" dirty="0">
                          <a:latin typeface="Segoe UI Light" panose="020B0502040204020203" pitchFamily="34" charset="0"/>
                          <a:cs typeface="Segoe UI Light" panose="020B0502040204020203" pitchFamily="34" charset="0"/>
                        </a:rPr>
                        <a:t>Large</a:t>
                      </a:r>
                    </a:p>
                  </a:txBody>
                  <a:tcPr/>
                </a:tc>
                <a:tc>
                  <a:txBody>
                    <a:bodyPr/>
                    <a:lstStyle/>
                    <a:p>
                      <a:pPr algn="ctr"/>
                      <a:r>
                        <a:rPr lang="en-US" dirty="0">
                          <a:latin typeface="Segoe UI Light" panose="020B0502040204020203" pitchFamily="34" charset="0"/>
                          <a:cs typeface="Segoe UI Light" panose="020B0502040204020203" pitchFamily="34" charset="0"/>
                        </a:rPr>
                        <a:t>Low</a:t>
                      </a:r>
                    </a:p>
                  </a:txBody>
                  <a:tcPr/>
                </a:tc>
                <a:tc>
                  <a:txBody>
                    <a:bodyPr/>
                    <a:lstStyle/>
                    <a:p>
                      <a:r>
                        <a:rPr lang="en-US" dirty="0">
                          <a:latin typeface="Segoe UI Light" panose="020B0502040204020203" pitchFamily="34" charset="0"/>
                          <a:cs typeface="Segoe UI Light" panose="020B0502040204020203" pitchFamily="34" charset="0"/>
                        </a:rPr>
                        <a:t>Train</a:t>
                      </a:r>
                      <a:r>
                        <a:rPr lang="en-US" baseline="0" dirty="0">
                          <a:latin typeface="Segoe UI Light" panose="020B0502040204020203" pitchFamily="34" charset="0"/>
                          <a:cs typeface="Segoe UI Light" panose="020B0502040204020203" pitchFamily="34" charset="0"/>
                        </a:rPr>
                        <a:t> CNN from scratch</a:t>
                      </a:r>
                      <a:endParaRPr lang="en-US"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4289470775"/>
                  </a:ext>
                </a:extLst>
              </a:tr>
            </a:tbl>
          </a:graphicData>
        </a:graphic>
      </p:graphicFrame>
      <p:sp>
        <p:nvSpPr>
          <p:cNvPr id="8" name="TextBox 7"/>
          <p:cNvSpPr txBox="1"/>
          <p:nvPr/>
        </p:nvSpPr>
        <p:spPr>
          <a:xfrm>
            <a:off x="0" y="6397823"/>
            <a:ext cx="12191999" cy="307777"/>
          </a:xfrm>
          <a:prstGeom prst="rect">
            <a:avLst/>
          </a:prstGeom>
          <a:noFill/>
        </p:spPr>
        <p:txBody>
          <a:bodyPr wrap="square" rtlCol="0">
            <a:spAutoFit/>
          </a:bodyPr>
          <a:lstStyle/>
          <a:p>
            <a:pPr algn="r"/>
            <a:r>
              <a:rPr lang="en-US" sz="1400" dirty="0">
                <a:solidFill>
                  <a:schemeClr val="tx1">
                    <a:lumMod val="50000"/>
                    <a:lumOff val="50000"/>
                  </a:schemeClr>
                </a:solidFill>
              </a:rPr>
              <a:t>http://blog.revolutionanalytics.com/2016/08/deep-learning-part-2.html</a:t>
            </a:r>
          </a:p>
        </p:txBody>
      </p:sp>
      <p:pic>
        <p:nvPicPr>
          <p:cNvPr id="6" name="Picture 5"/>
          <p:cNvPicPr>
            <a:picLocks noChangeAspect="1"/>
          </p:cNvPicPr>
          <p:nvPr/>
        </p:nvPicPr>
        <p:blipFill rotWithShape="1">
          <a:blip r:embed="rId3"/>
          <a:srcRect t="5207" r="656" b="3776"/>
          <a:stretch/>
        </p:blipFill>
        <p:spPr>
          <a:xfrm>
            <a:off x="2794837" y="1097310"/>
            <a:ext cx="8200634" cy="1680836"/>
          </a:xfrm>
          <a:prstGeom prst="rect">
            <a:avLst/>
          </a:prstGeom>
        </p:spPr>
      </p:pic>
      <p:sp>
        <p:nvSpPr>
          <p:cNvPr id="3" name="Rectangle 2"/>
          <p:cNvSpPr/>
          <p:nvPr/>
        </p:nvSpPr>
        <p:spPr>
          <a:xfrm>
            <a:off x="6710639" y="1571861"/>
            <a:ext cx="4367960" cy="1269580"/>
          </a:xfrm>
          <a:prstGeom prst="rect">
            <a:avLst/>
          </a:prstGeom>
          <a:noFill/>
          <a:ln w="28575">
            <a:solidFill>
              <a:srgbClr val="00B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flipV="1">
            <a:off x="10768760" y="2894340"/>
            <a:ext cx="15115" cy="2221767"/>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87687" y="5498542"/>
            <a:ext cx="10443811" cy="5168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219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noProof="0" dirty="0">
                <a:solidFill>
                  <a:schemeClr val="accent1"/>
                </a:solidFill>
              </a:rPr>
              <a:t>Deciding when to fine tune</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aphicFrame>
        <p:nvGraphicFramePr>
          <p:cNvPr id="2" name="Table 1"/>
          <p:cNvGraphicFramePr>
            <a:graphicFrameLocks noGrp="1"/>
          </p:cNvGraphicFramePr>
          <p:nvPr>
            <p:extLst/>
          </p:nvPr>
        </p:nvGraphicFramePr>
        <p:xfrm>
          <a:off x="687687" y="3100125"/>
          <a:ext cx="10307784" cy="2915263"/>
        </p:xfrm>
        <a:graphic>
          <a:graphicData uri="http://schemas.openxmlformats.org/drawingml/2006/table">
            <a:tbl>
              <a:tblPr firstRow="1" bandRow="1">
                <a:tableStyleId>{5C22544A-7EE6-4342-B048-85BDC9FD1C3A}</a:tableStyleId>
              </a:tblPr>
              <a:tblGrid>
                <a:gridCol w="2131084">
                  <a:extLst>
                    <a:ext uri="{9D8B030D-6E8A-4147-A177-3AD203B41FA5}">
                      <a16:colId xmlns:a16="http://schemas.microsoft.com/office/drawing/2014/main" val="3309907496"/>
                    </a:ext>
                  </a:extLst>
                </a:gridCol>
                <a:gridCol w="3098380">
                  <a:extLst>
                    <a:ext uri="{9D8B030D-6E8A-4147-A177-3AD203B41FA5}">
                      <a16:colId xmlns:a16="http://schemas.microsoft.com/office/drawing/2014/main" val="3621259587"/>
                    </a:ext>
                  </a:extLst>
                </a:gridCol>
                <a:gridCol w="5078320">
                  <a:extLst>
                    <a:ext uri="{9D8B030D-6E8A-4147-A177-3AD203B41FA5}">
                      <a16:colId xmlns:a16="http://schemas.microsoft.com/office/drawing/2014/main" val="1990610128"/>
                    </a:ext>
                  </a:extLst>
                </a:gridCol>
              </a:tblGrid>
              <a:tr h="451835">
                <a:tc>
                  <a:txBody>
                    <a:bodyPr/>
                    <a:lstStyle/>
                    <a:p>
                      <a:r>
                        <a:rPr lang="en-US" b="1" dirty="0">
                          <a:latin typeface="Segoe UI Light" panose="020B0502040204020203" pitchFamily="34" charset="0"/>
                          <a:cs typeface="Segoe UI Light" panose="020B0502040204020203" pitchFamily="34" charset="0"/>
                        </a:rPr>
                        <a:t>Size of</a:t>
                      </a:r>
                      <a:r>
                        <a:rPr lang="en-US" b="1" baseline="0" dirty="0">
                          <a:latin typeface="Segoe UI Light" panose="020B0502040204020203" pitchFamily="34" charset="0"/>
                          <a:cs typeface="Segoe UI Light" panose="020B0502040204020203" pitchFamily="34" charset="0"/>
                        </a:rPr>
                        <a:t> New Dataset</a:t>
                      </a:r>
                      <a:endParaRPr lang="en-US" b="1" dirty="0">
                        <a:latin typeface="Segoe UI Light" panose="020B0502040204020203" pitchFamily="34" charset="0"/>
                        <a:cs typeface="Segoe UI Light" panose="020B0502040204020203" pitchFamily="34" charset="0"/>
                      </a:endParaRPr>
                    </a:p>
                  </a:txBody>
                  <a:tcPr/>
                </a:tc>
                <a:tc>
                  <a:txBody>
                    <a:bodyPr/>
                    <a:lstStyle/>
                    <a:p>
                      <a:r>
                        <a:rPr lang="en-US" b="1" dirty="0">
                          <a:latin typeface="Segoe UI Light" panose="020B0502040204020203" pitchFamily="34" charset="0"/>
                          <a:cs typeface="Segoe UI Light" panose="020B0502040204020203" pitchFamily="34" charset="0"/>
                        </a:rPr>
                        <a:t>Similarity to</a:t>
                      </a:r>
                      <a:r>
                        <a:rPr lang="en-US" b="1" baseline="0" dirty="0">
                          <a:latin typeface="Segoe UI Light" panose="020B0502040204020203" pitchFamily="34" charset="0"/>
                          <a:cs typeface="Segoe UI Light" panose="020B0502040204020203" pitchFamily="34" charset="0"/>
                        </a:rPr>
                        <a:t> Original Dataset</a:t>
                      </a:r>
                      <a:endParaRPr lang="en-US" b="1" dirty="0">
                        <a:latin typeface="Segoe UI Light" panose="020B0502040204020203" pitchFamily="34" charset="0"/>
                        <a:cs typeface="Segoe UI Light" panose="020B0502040204020203" pitchFamily="34" charset="0"/>
                      </a:endParaRPr>
                    </a:p>
                  </a:txBody>
                  <a:tcPr/>
                </a:tc>
                <a:tc>
                  <a:txBody>
                    <a:bodyPr/>
                    <a:lstStyle/>
                    <a:p>
                      <a:r>
                        <a:rPr lang="en-US" b="1" dirty="0">
                          <a:latin typeface="Segoe UI Light" panose="020B0502040204020203" pitchFamily="34" charset="0"/>
                          <a:cs typeface="Segoe UI Light" panose="020B0502040204020203" pitchFamily="34" charset="0"/>
                        </a:rPr>
                        <a:t>What to do?</a:t>
                      </a:r>
                    </a:p>
                  </a:txBody>
                  <a:tcPr/>
                </a:tc>
                <a:extLst>
                  <a:ext uri="{0D108BD9-81ED-4DB2-BD59-A6C34878D82A}">
                    <a16:rowId xmlns:a16="http://schemas.microsoft.com/office/drawing/2014/main" val="2041738227"/>
                  </a:ext>
                </a:extLst>
              </a:tr>
              <a:tr h="451835">
                <a:tc>
                  <a:txBody>
                    <a:bodyPr/>
                    <a:lstStyle/>
                    <a:p>
                      <a:pPr algn="ctr"/>
                      <a:r>
                        <a:rPr lang="en-US" dirty="0">
                          <a:latin typeface="Segoe UI Light" panose="020B0502040204020203" pitchFamily="34" charset="0"/>
                          <a:cs typeface="Segoe UI Light" panose="020B0502040204020203" pitchFamily="34" charset="0"/>
                        </a:rPr>
                        <a:t>Large</a:t>
                      </a:r>
                    </a:p>
                  </a:txBody>
                  <a:tcPr/>
                </a:tc>
                <a:tc>
                  <a:txBody>
                    <a:bodyPr/>
                    <a:lstStyle/>
                    <a:p>
                      <a:pPr algn="ctr"/>
                      <a:r>
                        <a:rPr lang="en-US" dirty="0">
                          <a:latin typeface="Segoe UI Light" panose="020B0502040204020203" pitchFamily="34" charset="0"/>
                          <a:cs typeface="Segoe UI Light" panose="020B0502040204020203" pitchFamily="34" charset="0"/>
                        </a:rPr>
                        <a:t>High</a:t>
                      </a:r>
                    </a:p>
                  </a:txBody>
                  <a:tcPr/>
                </a:tc>
                <a:tc>
                  <a:txBody>
                    <a:bodyPr/>
                    <a:lstStyle/>
                    <a:p>
                      <a:r>
                        <a:rPr lang="en-US" dirty="0">
                          <a:latin typeface="Segoe UI Light" panose="020B0502040204020203" pitchFamily="34" charset="0"/>
                          <a:cs typeface="Segoe UI Light" panose="020B0502040204020203" pitchFamily="34" charset="0"/>
                        </a:rPr>
                        <a:t>Fine tune.</a:t>
                      </a:r>
                    </a:p>
                  </a:txBody>
                  <a:tcPr/>
                </a:tc>
                <a:extLst>
                  <a:ext uri="{0D108BD9-81ED-4DB2-BD59-A6C34878D82A}">
                    <a16:rowId xmlns:a16="http://schemas.microsoft.com/office/drawing/2014/main" val="2004028539"/>
                  </a:ext>
                </a:extLst>
              </a:tr>
              <a:tr h="779879">
                <a:tc>
                  <a:txBody>
                    <a:bodyPr/>
                    <a:lstStyle/>
                    <a:p>
                      <a:pPr algn="ctr"/>
                      <a:r>
                        <a:rPr lang="en-US" dirty="0">
                          <a:latin typeface="Segoe UI Light" panose="020B0502040204020203" pitchFamily="34" charset="0"/>
                          <a:cs typeface="Segoe UI Light" panose="020B0502040204020203" pitchFamily="34" charset="0"/>
                        </a:rPr>
                        <a:t>Small</a:t>
                      </a:r>
                    </a:p>
                  </a:txBody>
                  <a:tcPr/>
                </a:tc>
                <a:tc>
                  <a:txBody>
                    <a:bodyPr/>
                    <a:lstStyle/>
                    <a:p>
                      <a:pPr algn="ctr"/>
                      <a:r>
                        <a:rPr lang="en-US" dirty="0">
                          <a:latin typeface="Segoe UI Light" panose="020B0502040204020203" pitchFamily="34" charset="0"/>
                          <a:cs typeface="Segoe UI Light" panose="020B0502040204020203" pitchFamily="34" charset="0"/>
                        </a:rPr>
                        <a:t>High</a:t>
                      </a:r>
                    </a:p>
                  </a:txBody>
                  <a:tcPr/>
                </a:tc>
                <a:tc>
                  <a:txBody>
                    <a:bodyPr/>
                    <a:lstStyle/>
                    <a:p>
                      <a:r>
                        <a:rPr lang="en-US" dirty="0">
                          <a:latin typeface="Segoe UI Light" panose="020B0502040204020203" pitchFamily="34" charset="0"/>
                          <a:cs typeface="Segoe UI Light" panose="020B0502040204020203" pitchFamily="34" charset="0"/>
                        </a:rPr>
                        <a:t>Don’t Fine Tune,</a:t>
                      </a:r>
                      <a:r>
                        <a:rPr lang="en-US" baseline="0" dirty="0">
                          <a:latin typeface="Segoe UI Light" panose="020B0502040204020203" pitchFamily="34" charset="0"/>
                          <a:cs typeface="Segoe UI Light" panose="020B0502040204020203" pitchFamily="34" charset="0"/>
                        </a:rPr>
                        <a:t> it will overfit.</a:t>
                      </a:r>
                    </a:p>
                    <a:p>
                      <a:r>
                        <a:rPr lang="en-US" dirty="0">
                          <a:latin typeface="Segoe UI Light" panose="020B0502040204020203" pitchFamily="34" charset="0"/>
                          <a:cs typeface="Segoe UI Light" panose="020B0502040204020203" pitchFamily="34" charset="0"/>
                        </a:rPr>
                        <a:t>Train linear classifier on CNN Features</a:t>
                      </a:r>
                    </a:p>
                  </a:txBody>
                  <a:tcPr/>
                </a:tc>
                <a:extLst>
                  <a:ext uri="{0D108BD9-81ED-4DB2-BD59-A6C34878D82A}">
                    <a16:rowId xmlns:a16="http://schemas.microsoft.com/office/drawing/2014/main" val="59464184"/>
                  </a:ext>
                </a:extLst>
              </a:tr>
              <a:tr h="779879">
                <a:tc>
                  <a:txBody>
                    <a:bodyPr/>
                    <a:lstStyle/>
                    <a:p>
                      <a:pPr algn="ctr"/>
                      <a:r>
                        <a:rPr lang="en-US" dirty="0">
                          <a:latin typeface="Segoe UI Light" panose="020B0502040204020203" pitchFamily="34" charset="0"/>
                          <a:cs typeface="Segoe UI Light" panose="020B0502040204020203" pitchFamily="34" charset="0"/>
                        </a:rPr>
                        <a:t>Small</a:t>
                      </a:r>
                    </a:p>
                  </a:txBody>
                  <a:tcPr/>
                </a:tc>
                <a:tc>
                  <a:txBody>
                    <a:bodyPr/>
                    <a:lstStyle/>
                    <a:p>
                      <a:pPr algn="ctr"/>
                      <a:r>
                        <a:rPr lang="en-US" dirty="0">
                          <a:latin typeface="Segoe UI Light" panose="020B0502040204020203" pitchFamily="34" charset="0"/>
                          <a:cs typeface="Segoe UI Light" panose="020B0502040204020203" pitchFamily="34" charset="0"/>
                        </a:rPr>
                        <a:t>Low</a:t>
                      </a:r>
                    </a:p>
                  </a:txBody>
                  <a:tcPr/>
                </a:tc>
                <a:tc>
                  <a:txBody>
                    <a:bodyPr/>
                    <a:lstStyle/>
                    <a:p>
                      <a:r>
                        <a:rPr lang="en-US" dirty="0">
                          <a:latin typeface="Segoe UI Light" panose="020B0502040204020203" pitchFamily="34" charset="0"/>
                          <a:cs typeface="Segoe UI Light" panose="020B0502040204020203" pitchFamily="34" charset="0"/>
                        </a:rPr>
                        <a:t>Train a classifier from activations in lower layers.</a:t>
                      </a:r>
                    </a:p>
                    <a:p>
                      <a:r>
                        <a:rPr lang="en-US" dirty="0">
                          <a:latin typeface="Segoe UI Light" panose="020B0502040204020203" pitchFamily="34" charset="0"/>
                          <a:cs typeface="Segoe UI Light" panose="020B0502040204020203" pitchFamily="34" charset="0"/>
                        </a:rPr>
                        <a:t>Higher layers are dataset specific</a:t>
                      </a:r>
                      <a:r>
                        <a:rPr lang="en-US" baseline="0" dirty="0">
                          <a:latin typeface="Segoe UI Light" panose="020B0502040204020203" pitchFamily="34" charset="0"/>
                          <a:cs typeface="Segoe UI Light" panose="020B0502040204020203" pitchFamily="34" charset="0"/>
                        </a:rPr>
                        <a:t> to older dataset.</a:t>
                      </a:r>
                      <a:endParaRPr lang="en-US"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1078746949"/>
                  </a:ext>
                </a:extLst>
              </a:tr>
              <a:tr h="451835">
                <a:tc>
                  <a:txBody>
                    <a:bodyPr/>
                    <a:lstStyle/>
                    <a:p>
                      <a:pPr algn="ctr"/>
                      <a:r>
                        <a:rPr lang="en-US" dirty="0">
                          <a:latin typeface="Segoe UI Light" panose="020B0502040204020203" pitchFamily="34" charset="0"/>
                          <a:cs typeface="Segoe UI Light" panose="020B0502040204020203" pitchFamily="34" charset="0"/>
                        </a:rPr>
                        <a:t>Large</a:t>
                      </a:r>
                    </a:p>
                  </a:txBody>
                  <a:tcPr/>
                </a:tc>
                <a:tc>
                  <a:txBody>
                    <a:bodyPr/>
                    <a:lstStyle/>
                    <a:p>
                      <a:pPr algn="ctr"/>
                      <a:r>
                        <a:rPr lang="en-US" dirty="0">
                          <a:latin typeface="Segoe UI Light" panose="020B0502040204020203" pitchFamily="34" charset="0"/>
                          <a:cs typeface="Segoe UI Light" panose="020B0502040204020203" pitchFamily="34" charset="0"/>
                        </a:rPr>
                        <a:t>Low</a:t>
                      </a:r>
                    </a:p>
                  </a:txBody>
                  <a:tcPr/>
                </a:tc>
                <a:tc>
                  <a:txBody>
                    <a:bodyPr/>
                    <a:lstStyle/>
                    <a:p>
                      <a:r>
                        <a:rPr lang="en-US" dirty="0">
                          <a:latin typeface="Segoe UI Light" panose="020B0502040204020203" pitchFamily="34" charset="0"/>
                          <a:cs typeface="Segoe UI Light" panose="020B0502040204020203" pitchFamily="34" charset="0"/>
                        </a:rPr>
                        <a:t>Train</a:t>
                      </a:r>
                      <a:r>
                        <a:rPr lang="en-US" baseline="0" dirty="0">
                          <a:latin typeface="Segoe UI Light" panose="020B0502040204020203" pitchFamily="34" charset="0"/>
                          <a:cs typeface="Segoe UI Light" panose="020B0502040204020203" pitchFamily="34" charset="0"/>
                        </a:rPr>
                        <a:t> CNN from scratch</a:t>
                      </a:r>
                      <a:endParaRPr lang="en-US" dirty="0">
                        <a:latin typeface="Segoe UI Light" panose="020B0502040204020203" pitchFamily="34" charset="0"/>
                        <a:cs typeface="Segoe UI Light" panose="020B0502040204020203" pitchFamily="34" charset="0"/>
                      </a:endParaRPr>
                    </a:p>
                  </a:txBody>
                  <a:tcPr/>
                </a:tc>
                <a:extLst>
                  <a:ext uri="{0D108BD9-81ED-4DB2-BD59-A6C34878D82A}">
                    <a16:rowId xmlns:a16="http://schemas.microsoft.com/office/drawing/2014/main" val="4289470775"/>
                  </a:ext>
                </a:extLst>
              </a:tr>
            </a:tbl>
          </a:graphicData>
        </a:graphic>
      </p:graphicFrame>
      <p:sp>
        <p:nvSpPr>
          <p:cNvPr id="8" name="TextBox 7"/>
          <p:cNvSpPr txBox="1"/>
          <p:nvPr/>
        </p:nvSpPr>
        <p:spPr>
          <a:xfrm>
            <a:off x="0" y="6397823"/>
            <a:ext cx="12191999" cy="307777"/>
          </a:xfrm>
          <a:prstGeom prst="rect">
            <a:avLst/>
          </a:prstGeom>
          <a:noFill/>
        </p:spPr>
        <p:txBody>
          <a:bodyPr wrap="square" rtlCol="0">
            <a:spAutoFit/>
          </a:bodyPr>
          <a:lstStyle/>
          <a:p>
            <a:pPr algn="r"/>
            <a:r>
              <a:rPr lang="en-US" sz="1400" dirty="0">
                <a:solidFill>
                  <a:schemeClr val="tx1">
                    <a:lumMod val="50000"/>
                    <a:lumOff val="50000"/>
                  </a:schemeClr>
                </a:solidFill>
              </a:rPr>
              <a:t>http://blog.revolutionanalytics.com/2016/08/deep-learning-part-2.html</a:t>
            </a:r>
          </a:p>
        </p:txBody>
      </p:sp>
      <p:pic>
        <p:nvPicPr>
          <p:cNvPr id="6" name="Picture 5"/>
          <p:cNvPicPr>
            <a:picLocks noChangeAspect="1"/>
          </p:cNvPicPr>
          <p:nvPr/>
        </p:nvPicPr>
        <p:blipFill rotWithShape="1">
          <a:blip r:embed="rId3"/>
          <a:srcRect t="5207" r="656" b="3776"/>
          <a:stretch/>
        </p:blipFill>
        <p:spPr>
          <a:xfrm>
            <a:off x="2794837" y="1097310"/>
            <a:ext cx="8200634" cy="1680836"/>
          </a:xfrm>
          <a:prstGeom prst="rect">
            <a:avLst/>
          </a:prstGeom>
        </p:spPr>
      </p:pic>
      <p:sp>
        <p:nvSpPr>
          <p:cNvPr id="3" name="Rectangle 2"/>
          <p:cNvSpPr/>
          <p:nvPr/>
        </p:nvSpPr>
        <p:spPr>
          <a:xfrm>
            <a:off x="2794837" y="964844"/>
            <a:ext cx="8283762" cy="1876597"/>
          </a:xfrm>
          <a:prstGeom prst="rect">
            <a:avLst/>
          </a:prstGeom>
          <a:noFill/>
          <a:ln w="28575">
            <a:solidFill>
              <a:srgbClr val="00B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flipV="1">
            <a:off x="10768761" y="2894341"/>
            <a:ext cx="30227" cy="2818770"/>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97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0" y="2047164"/>
            <a:ext cx="12192000" cy="1578906"/>
          </a:xfrm>
          <a:prstGeom prst="rect">
            <a:avLst/>
          </a:prstGeom>
        </p:spPr>
        <p:txBody>
          <a:bodyPr vert="horz" lIns="91427" tIns="45713" rIns="91427" bIns="45713"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6600" b="1" dirty="0">
                <a:solidFill>
                  <a:schemeClr val="bg1"/>
                </a:solidFill>
                <a:latin typeface="Segoe UI Light" panose="020B0502040204020203" pitchFamily="34" charset="0"/>
                <a:cs typeface="Segoe UI Light" panose="020B0502040204020203" pitchFamily="34" charset="0"/>
              </a:rPr>
              <a:t>Building a DL Website in </a:t>
            </a:r>
            <a:r>
              <a:rPr lang="en-US" sz="6600" b="1" dirty="0">
                <a:solidFill>
                  <a:srgbClr val="FFFF00"/>
                </a:solidFill>
                <a:latin typeface="Segoe UI Light" panose="020B0502040204020203" pitchFamily="34" charset="0"/>
                <a:cs typeface="Segoe UI Light" panose="020B0502040204020203" pitchFamily="34" charset="0"/>
              </a:rPr>
              <a:t>1 week</a:t>
            </a:r>
            <a:endParaRPr kumimoji="0" lang="en-US" sz="4800" b="0" i="0" u="none" strike="noStrike" kern="1200" cap="none" spc="0" normalizeH="0" baseline="0" noProof="0" dirty="0">
              <a:ln>
                <a:noFill/>
              </a:ln>
              <a:solidFill>
                <a:srgbClr val="FFFF0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0761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Why Deep Learning On Mobile?</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1477618" y="2610719"/>
            <a:ext cx="3531704" cy="1102540"/>
          </a:xfrm>
        </p:spPr>
        <p:txBody>
          <a:bodyPr>
            <a:noAutofit/>
          </a:bodyPr>
          <a:lstStyle/>
          <a:p>
            <a:pPr marL="0" indent="0">
              <a:buNone/>
            </a:pPr>
            <a:r>
              <a:rPr lang="en-US" sz="7200" dirty="0">
                <a:solidFill>
                  <a:srgbClr val="666666"/>
                </a:solidFill>
                <a:latin typeface="Segoe UI Light" panose="020B0502040204020203" pitchFamily="34" charset="0"/>
                <a:cs typeface="Segoe UI Light" panose="020B0502040204020203" pitchFamily="34" charset="0"/>
              </a:rPr>
              <a:t>Latency</a:t>
            </a:r>
          </a:p>
          <a:p>
            <a:pPr marL="0" indent="0">
              <a:buNone/>
            </a:pPr>
            <a:endParaRPr lang="en-US" sz="6000" dirty="0">
              <a:solidFill>
                <a:srgbClr val="666666"/>
              </a:solidFill>
              <a:latin typeface="Segoe UI Light" panose="020B0502040204020203" pitchFamily="34" charset="0"/>
              <a:cs typeface="Segoe UI Light" panose="020B0502040204020203" pitchFamily="34" charset="0"/>
            </a:endParaRPr>
          </a:p>
          <a:p>
            <a:pPr marL="0" indent="0">
              <a:buNone/>
            </a:pPr>
            <a:endParaRPr lang="en-US" sz="6000" dirty="0">
              <a:solidFill>
                <a:srgbClr val="666666"/>
              </a:solidFill>
              <a:latin typeface="Segoe UI Light" panose="020B0502040204020203" pitchFamily="34" charset="0"/>
              <a:cs typeface="Segoe UI Light" panose="020B0502040204020203" pitchFamily="34" charset="0"/>
            </a:endParaRPr>
          </a:p>
          <a:p>
            <a:pPr marL="0" indent="0">
              <a:buNone/>
            </a:pPr>
            <a:endParaRPr lang="en-US" sz="6000" dirty="0">
              <a:solidFill>
                <a:srgbClr val="666666"/>
              </a:solidFill>
              <a:latin typeface="Segoe UI Light" panose="020B0502040204020203" pitchFamily="34" charset="0"/>
              <a:cs typeface="Segoe UI Light" panose="020B0502040204020203" pitchFamily="34" charset="0"/>
            </a:endParaRPr>
          </a:p>
        </p:txBody>
      </p:sp>
      <p:sp>
        <p:nvSpPr>
          <p:cNvPr id="6" name="Text Placeholder 6"/>
          <p:cNvSpPr txBox="1">
            <a:spLocks/>
          </p:cNvSpPr>
          <p:nvPr/>
        </p:nvSpPr>
        <p:spPr>
          <a:xfrm>
            <a:off x="6933537" y="2610719"/>
            <a:ext cx="3204375" cy="9037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7200" dirty="0">
                <a:solidFill>
                  <a:srgbClr val="666666"/>
                </a:solidFill>
                <a:latin typeface="Segoe UI Light" panose="020B0502040204020203" pitchFamily="34" charset="0"/>
                <a:cs typeface="Segoe UI Light" panose="020B0502040204020203" pitchFamily="34" charset="0"/>
              </a:rPr>
              <a:t>Privacy</a:t>
            </a:r>
          </a:p>
          <a:p>
            <a:pPr marL="0" indent="0">
              <a:buFont typeface="Arial" panose="020B0604020202020204" pitchFamily="34" charset="0"/>
              <a:buNone/>
            </a:pPr>
            <a:endParaRPr lang="en-US" sz="6000" dirty="0">
              <a:solidFill>
                <a:srgbClr val="666666"/>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sz="6000" dirty="0">
              <a:solidFill>
                <a:srgbClr val="666666"/>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sz="6000" dirty="0">
              <a:solidFill>
                <a:srgbClr val="66666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307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Less Data + Smaller Networks = Faster browser training</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1388128" y="1526519"/>
            <a:ext cx="9571761" cy="4379532"/>
          </a:xfrm>
          <a:prstGeom prst="rect">
            <a:avLst/>
          </a:prstGeom>
        </p:spPr>
      </p:pic>
    </p:spTree>
    <p:extLst>
      <p:ext uri="{BB962C8B-B14F-4D97-AF65-F5344CB8AC3E}">
        <p14:creationId xmlns:p14="http://schemas.microsoft.com/office/powerpoint/2010/main" val="269656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Several JavaScript Libraries</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762001" y="2133599"/>
            <a:ext cx="3726179" cy="4229101"/>
          </a:xfrm>
        </p:spPr>
        <p:txBody>
          <a:bodyPr>
            <a:normAutofit/>
          </a:bodyPr>
          <a:lstStyle/>
          <a:p>
            <a:pPr marL="0" indent="0">
              <a:buNone/>
            </a:pPr>
            <a:r>
              <a:rPr lang="en-US" b="1" dirty="0">
                <a:solidFill>
                  <a:srgbClr val="666666"/>
                </a:solidFill>
                <a:latin typeface="Segoe UI Light" panose="020B0502040204020203" pitchFamily="34" charset="0"/>
                <a:cs typeface="Segoe UI Light" panose="020B0502040204020203" pitchFamily="34" charset="0"/>
              </a:rPr>
              <a:t>Run large CNNs</a:t>
            </a:r>
          </a:p>
          <a:p>
            <a:r>
              <a:rPr lang="en-US" dirty="0" err="1">
                <a:solidFill>
                  <a:srgbClr val="666666"/>
                </a:solidFill>
                <a:latin typeface="Segoe UI Light" panose="020B0502040204020203" pitchFamily="34" charset="0"/>
                <a:cs typeface="Segoe UI Light" panose="020B0502040204020203" pitchFamily="34" charset="0"/>
              </a:rPr>
              <a:t>Keras</a:t>
            </a:r>
            <a:r>
              <a:rPr lang="en-US" dirty="0">
                <a:solidFill>
                  <a:srgbClr val="666666"/>
                </a:solidFill>
                <a:latin typeface="Segoe UI Light" panose="020B0502040204020203" pitchFamily="34" charset="0"/>
                <a:cs typeface="Segoe UI Light" panose="020B0502040204020203" pitchFamily="34" charset="0"/>
              </a:rPr>
              <a:t>-JS</a:t>
            </a:r>
          </a:p>
          <a:p>
            <a:r>
              <a:rPr lang="en-US" dirty="0" err="1">
                <a:solidFill>
                  <a:srgbClr val="666666"/>
                </a:solidFill>
                <a:latin typeface="Segoe UI Light" panose="020B0502040204020203" pitchFamily="34" charset="0"/>
                <a:cs typeface="Segoe UI Light" panose="020B0502040204020203" pitchFamily="34" charset="0"/>
              </a:rPr>
              <a:t>MXNetJS</a:t>
            </a:r>
            <a:endParaRPr lang="en-US" dirty="0">
              <a:solidFill>
                <a:srgbClr val="666666"/>
              </a:solidFill>
              <a:latin typeface="Segoe UI Light" panose="020B0502040204020203" pitchFamily="34" charset="0"/>
              <a:cs typeface="Segoe UI Light" panose="020B0502040204020203" pitchFamily="34" charset="0"/>
            </a:endParaRPr>
          </a:p>
          <a:p>
            <a:r>
              <a:rPr lang="en-US" dirty="0" err="1">
                <a:solidFill>
                  <a:srgbClr val="666666"/>
                </a:solidFill>
                <a:latin typeface="Segoe UI Light" panose="020B0502040204020203" pitchFamily="34" charset="0"/>
                <a:cs typeface="Segoe UI Light" panose="020B0502040204020203" pitchFamily="34" charset="0"/>
              </a:rPr>
              <a:t>CaffeJS</a:t>
            </a:r>
            <a:endParaRPr lang="en-US" dirty="0">
              <a:solidFill>
                <a:srgbClr val="666666"/>
              </a:solidFill>
              <a:latin typeface="Segoe UI Light" panose="020B0502040204020203" pitchFamily="34" charset="0"/>
              <a:cs typeface="Segoe UI Light" panose="020B0502040204020203" pitchFamily="34" charset="0"/>
            </a:endParaRPr>
          </a:p>
          <a:p>
            <a:endParaRPr lang="en-US" dirty="0">
              <a:solidFill>
                <a:srgbClr val="666666"/>
              </a:solidFill>
              <a:latin typeface="Segoe UI Light" panose="020B0502040204020203" pitchFamily="34" charset="0"/>
              <a:cs typeface="Segoe UI Light" panose="020B0502040204020203" pitchFamily="34" charset="0"/>
            </a:endParaRPr>
          </a:p>
          <a:p>
            <a:pPr marL="0" indent="0">
              <a:buNone/>
            </a:pPr>
            <a:r>
              <a:rPr lang="en-US" b="1" dirty="0">
                <a:solidFill>
                  <a:srgbClr val="666666"/>
                </a:solidFill>
                <a:latin typeface="Segoe UI Light" panose="020B0502040204020203" pitchFamily="34" charset="0"/>
                <a:cs typeface="Segoe UI Light" panose="020B0502040204020203" pitchFamily="34" charset="0"/>
              </a:rPr>
              <a:t>Train and Run CNNs</a:t>
            </a:r>
          </a:p>
          <a:p>
            <a:r>
              <a:rPr lang="en-US" dirty="0" err="1">
                <a:solidFill>
                  <a:srgbClr val="666666"/>
                </a:solidFill>
                <a:latin typeface="Segoe UI Light" panose="020B0502040204020203" pitchFamily="34" charset="0"/>
                <a:cs typeface="Segoe UI Light" panose="020B0502040204020203" pitchFamily="34" charset="0"/>
              </a:rPr>
              <a:t>ConvNetJS</a:t>
            </a:r>
            <a:endParaRPr lang="en-US" dirty="0">
              <a:solidFill>
                <a:srgbClr val="666666"/>
              </a:solidFill>
              <a:latin typeface="Segoe UI Light" panose="020B0502040204020203" pitchFamily="34" charset="0"/>
              <a:cs typeface="Segoe UI Light" panose="020B0502040204020203" pitchFamily="34" charset="0"/>
            </a:endParaRPr>
          </a:p>
        </p:txBody>
      </p:sp>
      <p:sp>
        <p:nvSpPr>
          <p:cNvPr id="6" name="Text Placeholder 6"/>
          <p:cNvSpPr txBox="1">
            <a:spLocks/>
          </p:cNvSpPr>
          <p:nvPr/>
        </p:nvSpPr>
        <p:spPr>
          <a:xfrm>
            <a:off x="5250181" y="2065019"/>
            <a:ext cx="6256019" cy="42291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666666"/>
                </a:solidFill>
                <a:latin typeface="Segoe UI Light" panose="020B0502040204020203" pitchFamily="34" charset="0"/>
                <a:cs typeface="Segoe UI Light" panose="020B0502040204020203" pitchFamily="34" charset="0"/>
              </a:rPr>
              <a:t>Train and Run LSTMs</a:t>
            </a:r>
          </a:p>
          <a:p>
            <a:r>
              <a:rPr lang="en-US" dirty="0">
                <a:solidFill>
                  <a:srgbClr val="666666"/>
                </a:solidFill>
                <a:latin typeface="Segoe UI Light" panose="020B0502040204020203" pitchFamily="34" charset="0"/>
                <a:cs typeface="Segoe UI Light" panose="020B0502040204020203" pitchFamily="34" charset="0"/>
              </a:rPr>
              <a:t>Brain.js</a:t>
            </a:r>
          </a:p>
          <a:p>
            <a:r>
              <a:rPr lang="en-US" dirty="0">
                <a:solidFill>
                  <a:srgbClr val="666666"/>
                </a:solidFill>
                <a:latin typeface="Segoe UI Light" panose="020B0502040204020203" pitchFamily="34" charset="0"/>
                <a:cs typeface="Segoe UI Light" panose="020B0502040204020203" pitchFamily="34" charset="0"/>
              </a:rPr>
              <a:t>Synaptic.js</a:t>
            </a:r>
          </a:p>
          <a:p>
            <a:pPr marL="0" indent="0">
              <a:buNone/>
            </a:pPr>
            <a:endParaRPr lang="en-US" dirty="0">
              <a:solidFill>
                <a:srgbClr val="666666"/>
              </a:solidFill>
              <a:latin typeface="Segoe UI Light" panose="020B0502040204020203" pitchFamily="34" charset="0"/>
              <a:cs typeface="Segoe UI Light" panose="020B0502040204020203" pitchFamily="34" charset="0"/>
            </a:endParaRPr>
          </a:p>
          <a:p>
            <a:pPr marL="0" indent="0">
              <a:buNone/>
            </a:pPr>
            <a:endParaRPr lang="en-US" dirty="0">
              <a:solidFill>
                <a:srgbClr val="666666"/>
              </a:solidFill>
              <a:latin typeface="Segoe UI Light" panose="020B0502040204020203" pitchFamily="34" charset="0"/>
              <a:cs typeface="Segoe UI Light" panose="020B0502040204020203" pitchFamily="34" charset="0"/>
            </a:endParaRPr>
          </a:p>
          <a:p>
            <a:pPr marL="0" indent="0">
              <a:buNone/>
            </a:pPr>
            <a:r>
              <a:rPr lang="en-US" b="1" dirty="0">
                <a:solidFill>
                  <a:srgbClr val="666666"/>
                </a:solidFill>
                <a:latin typeface="Segoe UI Light" panose="020B0502040204020203" pitchFamily="34" charset="0"/>
                <a:cs typeface="Segoe UI Light" panose="020B0502040204020203" pitchFamily="34" charset="0"/>
              </a:rPr>
              <a:t>Train and Run NNs</a:t>
            </a:r>
          </a:p>
          <a:p>
            <a:r>
              <a:rPr lang="en-US" dirty="0">
                <a:solidFill>
                  <a:srgbClr val="666666"/>
                </a:solidFill>
                <a:latin typeface="Segoe UI Light" panose="020B0502040204020203" pitchFamily="34" charset="0"/>
                <a:cs typeface="Segoe UI Light" panose="020B0502040204020203" pitchFamily="34" charset="0"/>
              </a:rPr>
              <a:t>Mind.js</a:t>
            </a:r>
          </a:p>
          <a:p>
            <a:r>
              <a:rPr lang="en-US" dirty="0">
                <a:solidFill>
                  <a:srgbClr val="666666"/>
                </a:solidFill>
                <a:latin typeface="Segoe UI Light" panose="020B0502040204020203" pitchFamily="34" charset="0"/>
                <a:cs typeface="Segoe UI Light" panose="020B0502040204020203" pitchFamily="34" charset="0"/>
              </a:rPr>
              <a:t>DN2A</a:t>
            </a:r>
          </a:p>
        </p:txBody>
      </p:sp>
    </p:spTree>
    <p:extLst>
      <p:ext uri="{BB962C8B-B14F-4D97-AF65-F5344CB8AC3E}">
        <p14:creationId xmlns:p14="http://schemas.microsoft.com/office/powerpoint/2010/main" val="3939593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err="1">
                <a:solidFill>
                  <a:schemeClr val="accent1"/>
                </a:solidFill>
              </a:rPr>
              <a:t>ConvNetJS</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 name="Text Placeholder 6"/>
          <p:cNvSpPr txBox="1">
            <a:spLocks/>
          </p:cNvSpPr>
          <p:nvPr/>
        </p:nvSpPr>
        <p:spPr>
          <a:xfrm>
            <a:off x="762001" y="2133599"/>
            <a:ext cx="10515599" cy="39116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666666"/>
                </a:solidFill>
                <a:latin typeface="Segoe UI Light" panose="020B0502040204020203" pitchFamily="34" charset="0"/>
                <a:cs typeface="Segoe UI Light" panose="020B0502040204020203" pitchFamily="34" charset="0"/>
              </a:rPr>
              <a:t>Both Train and Test NNs in browser</a:t>
            </a:r>
          </a:p>
          <a:p>
            <a:pPr marL="0" indent="0">
              <a:buFont typeface="Arial" panose="020B0604020202020204" pitchFamily="34" charset="0"/>
              <a:buNone/>
            </a:pPr>
            <a:r>
              <a:rPr lang="en-US" dirty="0">
                <a:solidFill>
                  <a:srgbClr val="666666"/>
                </a:solidFill>
                <a:latin typeface="Segoe UI Light" panose="020B0502040204020203" pitchFamily="34" charset="0"/>
                <a:cs typeface="Segoe UI Light" panose="020B0502040204020203" pitchFamily="34" charset="0"/>
              </a:rPr>
              <a:t>Train CNNs in browser</a:t>
            </a:r>
          </a:p>
        </p:txBody>
      </p:sp>
      <p:pic>
        <p:nvPicPr>
          <p:cNvPr id="5122" name="Picture 2" descr="http://selfdrivingcars.mit.edu/wordpress/wp-content/uploads/2017/01/overview.png"/>
          <p:cNvPicPr>
            <a:picLocks noChangeAspect="1" noChangeArrowheads="1"/>
          </p:cNvPicPr>
          <p:nvPr/>
        </p:nvPicPr>
        <p:blipFill rotWithShape="1">
          <a:blip r:embed="rId3">
            <a:extLst>
              <a:ext uri="{28A0092B-C50C-407E-A947-70E740481C1C}">
                <a14:useLocalDpi xmlns:a14="http://schemas.microsoft.com/office/drawing/2010/main" val="0"/>
              </a:ext>
            </a:extLst>
          </a:blip>
          <a:srcRect l="9212" r="8551" b="8222"/>
          <a:stretch/>
        </p:blipFill>
        <p:spPr bwMode="auto">
          <a:xfrm>
            <a:off x="7208520" y="0"/>
            <a:ext cx="4983480" cy="6705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stretch>
            <a:fillRect/>
          </a:stretch>
        </p:blipFill>
        <p:spPr>
          <a:xfrm>
            <a:off x="762001" y="3161559"/>
            <a:ext cx="5387339" cy="3412238"/>
          </a:xfrm>
          <a:prstGeom prst="rect">
            <a:avLst/>
          </a:prstGeom>
        </p:spPr>
      </p:pic>
    </p:spTree>
    <p:extLst>
      <p:ext uri="{BB962C8B-B14F-4D97-AF65-F5344CB8AC3E}">
        <p14:creationId xmlns:p14="http://schemas.microsoft.com/office/powerpoint/2010/main" val="90239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Keras.js</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0" y="1011067"/>
            <a:ext cx="12192000" cy="5682033"/>
          </a:xfrm>
          <a:prstGeom prst="rect">
            <a:avLst/>
          </a:prstGeom>
        </p:spPr>
      </p:pic>
      <p:sp>
        <p:nvSpPr>
          <p:cNvPr id="7" name="Text Placeholder 6"/>
          <p:cNvSpPr>
            <a:spLocks noGrp="1"/>
          </p:cNvSpPr>
          <p:nvPr>
            <p:ph type="body" sz="quarter" idx="10"/>
          </p:nvPr>
        </p:nvSpPr>
        <p:spPr>
          <a:xfrm>
            <a:off x="4754880" y="1011067"/>
            <a:ext cx="7437120" cy="3911601"/>
          </a:xfrm>
        </p:spPr>
        <p:txBody>
          <a:bodyPr>
            <a:normAutofit/>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Run </a:t>
            </a:r>
            <a:r>
              <a:rPr lang="en-US" dirty="0" err="1">
                <a:solidFill>
                  <a:srgbClr val="666666"/>
                </a:solidFill>
                <a:latin typeface="Segoe UI Light" panose="020B0502040204020203" pitchFamily="34" charset="0"/>
                <a:cs typeface="Segoe UI Light" panose="020B0502040204020203" pitchFamily="34" charset="0"/>
              </a:rPr>
              <a:t>Keras</a:t>
            </a:r>
            <a:r>
              <a:rPr lang="en-US" dirty="0">
                <a:solidFill>
                  <a:srgbClr val="666666"/>
                </a:solidFill>
                <a:latin typeface="Segoe UI Light" panose="020B0502040204020203" pitchFamily="34" charset="0"/>
                <a:cs typeface="Segoe UI Light" panose="020B0502040204020203" pitchFamily="34" charset="0"/>
              </a:rPr>
              <a:t> models in browser, with GPU support.</a:t>
            </a:r>
          </a:p>
          <a:p>
            <a:pPr marL="0" indent="0">
              <a:buNone/>
            </a:pPr>
            <a:endParaRPr lang="en-US" dirty="0">
              <a:solidFill>
                <a:srgbClr val="66666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9541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Brain.JS</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 name="Text Placeholder 6"/>
          <p:cNvSpPr txBox="1">
            <a:spLocks/>
          </p:cNvSpPr>
          <p:nvPr/>
        </p:nvSpPr>
        <p:spPr>
          <a:xfrm>
            <a:off x="762001" y="2133599"/>
            <a:ext cx="10515599" cy="39116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666666"/>
                </a:solidFill>
                <a:latin typeface="Segoe UI Light" panose="020B0502040204020203" pitchFamily="34" charset="0"/>
                <a:cs typeface="Segoe UI Light" panose="020B0502040204020203" pitchFamily="34" charset="0"/>
              </a:rPr>
              <a:t>Train and run NNs in browser</a:t>
            </a:r>
          </a:p>
          <a:p>
            <a:pPr marL="0" indent="0">
              <a:buFont typeface="Arial" panose="020B0604020202020204" pitchFamily="34" charset="0"/>
              <a:buNone/>
            </a:pPr>
            <a:r>
              <a:rPr lang="en-US" dirty="0">
                <a:solidFill>
                  <a:srgbClr val="666666"/>
                </a:solidFill>
                <a:latin typeface="Segoe UI Light" panose="020B0502040204020203" pitchFamily="34" charset="0"/>
                <a:cs typeface="Segoe UI Light" panose="020B0502040204020203" pitchFamily="34" charset="0"/>
              </a:rPr>
              <a:t>Supports Feedforward, RNN, LSTM, GRU</a:t>
            </a:r>
          </a:p>
          <a:p>
            <a:pPr marL="0" indent="0">
              <a:buFont typeface="Arial" panose="020B0604020202020204" pitchFamily="34" charset="0"/>
              <a:buNone/>
            </a:pPr>
            <a:r>
              <a:rPr lang="en-US" dirty="0">
                <a:solidFill>
                  <a:srgbClr val="666666"/>
                </a:solidFill>
                <a:latin typeface="Segoe UI Light" panose="020B0502040204020203" pitchFamily="34" charset="0"/>
                <a:cs typeface="Segoe UI Light" panose="020B0502040204020203" pitchFamily="34" charset="0"/>
              </a:rPr>
              <a:t>No CNNs</a:t>
            </a:r>
          </a:p>
          <a:p>
            <a:pPr marL="0" indent="0">
              <a:buNone/>
            </a:pPr>
            <a:r>
              <a:rPr lang="en-US" dirty="0">
                <a:solidFill>
                  <a:srgbClr val="666666"/>
                </a:solidFill>
                <a:latin typeface="Segoe UI Light" panose="020B0502040204020203" pitchFamily="34" charset="0"/>
                <a:cs typeface="Segoe UI Light" panose="020B0502040204020203" pitchFamily="34" charset="0"/>
              </a:rPr>
              <a:t>Demo : </a:t>
            </a:r>
            <a:r>
              <a:rPr lang="en-US" dirty="0">
                <a:solidFill>
                  <a:srgbClr val="666666"/>
                </a:solidFill>
                <a:latin typeface="Segoe UI Light" panose="020B0502040204020203" pitchFamily="34" charset="0"/>
                <a:cs typeface="Segoe UI Light" panose="020B0502040204020203" pitchFamily="34" charset="0"/>
                <a:hlinkClick r:id="rId3"/>
              </a:rPr>
              <a:t>http://brainjs.com/</a:t>
            </a:r>
            <a:endParaRPr lang="en-US" dirty="0">
              <a:solidFill>
                <a:srgbClr val="666666"/>
              </a:solidFill>
              <a:latin typeface="Segoe UI Light" panose="020B0502040204020203" pitchFamily="34" charset="0"/>
              <a:cs typeface="Segoe UI Light" panose="020B0502040204020203" pitchFamily="34" charset="0"/>
            </a:endParaRPr>
          </a:p>
          <a:p>
            <a:pPr marL="0" indent="0">
              <a:buNone/>
            </a:pPr>
            <a:endParaRPr lang="en-US" dirty="0">
              <a:solidFill>
                <a:srgbClr val="666666"/>
              </a:solidFill>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4"/>
          <a:stretch>
            <a:fillRect/>
          </a:stretch>
        </p:blipFill>
        <p:spPr>
          <a:xfrm>
            <a:off x="6957707" y="1295610"/>
            <a:ext cx="5091091" cy="5210569"/>
          </a:xfrm>
          <a:prstGeom prst="rect">
            <a:avLst/>
          </a:prstGeom>
        </p:spPr>
      </p:pic>
      <p:sp>
        <p:nvSpPr>
          <p:cNvPr id="7" name="Text Placeholder 6"/>
          <p:cNvSpPr txBox="1">
            <a:spLocks/>
          </p:cNvSpPr>
          <p:nvPr/>
        </p:nvSpPr>
        <p:spPr>
          <a:xfrm>
            <a:off x="7458536" y="878923"/>
            <a:ext cx="4461793" cy="5571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666666"/>
                </a:solidFill>
                <a:latin typeface="Segoe UI Light" panose="020B0502040204020203" pitchFamily="34" charset="0"/>
                <a:cs typeface="Segoe UI Light" panose="020B0502040204020203" pitchFamily="34" charset="0"/>
              </a:rPr>
              <a:t>Trained NN to recognize color contrast</a:t>
            </a:r>
          </a:p>
        </p:txBody>
      </p:sp>
    </p:spTree>
    <p:extLst>
      <p:ext uri="{BB962C8B-B14F-4D97-AF65-F5344CB8AC3E}">
        <p14:creationId xmlns:p14="http://schemas.microsoft.com/office/powerpoint/2010/main" val="253671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err="1">
                <a:solidFill>
                  <a:schemeClr val="accent1"/>
                </a:solidFill>
              </a:rPr>
              <a:t>MXNetJS</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 name="Text Placeholder 6"/>
          <p:cNvSpPr txBox="1">
            <a:spLocks/>
          </p:cNvSpPr>
          <p:nvPr/>
        </p:nvSpPr>
        <p:spPr>
          <a:xfrm>
            <a:off x="762001" y="2133599"/>
            <a:ext cx="11223440" cy="39116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666666"/>
                </a:solidFill>
                <a:latin typeface="Segoe UI Light" panose="020B0502040204020203" pitchFamily="34" charset="0"/>
                <a:cs typeface="Segoe UI Light" panose="020B0502040204020203" pitchFamily="34" charset="0"/>
              </a:rPr>
              <a:t>On Firefox and Microsoft Edge, performance is 8x faster than Chrome. </a:t>
            </a:r>
          </a:p>
          <a:p>
            <a:pPr marL="0" indent="0">
              <a:buNone/>
            </a:pPr>
            <a:r>
              <a:rPr lang="en-US" dirty="0">
                <a:solidFill>
                  <a:srgbClr val="666666"/>
                </a:solidFill>
                <a:latin typeface="Segoe UI Light" panose="020B0502040204020203" pitchFamily="34" charset="0"/>
                <a:cs typeface="Segoe UI Light" panose="020B0502040204020203" pitchFamily="34" charset="0"/>
              </a:rPr>
              <a:t>Optimization difference because of ASM.js.</a:t>
            </a:r>
          </a:p>
        </p:txBody>
      </p:sp>
    </p:spTree>
    <p:extLst>
      <p:ext uri="{BB962C8B-B14F-4D97-AF65-F5344CB8AC3E}">
        <p14:creationId xmlns:p14="http://schemas.microsoft.com/office/powerpoint/2010/main" val="213442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261582" y="2047164"/>
            <a:ext cx="11668835" cy="1578906"/>
          </a:xfrm>
          <a:prstGeom prst="rect">
            <a:avLst/>
          </a:prstGeom>
        </p:spPr>
        <p:txBody>
          <a:bodyPr vert="horz" lIns="91427" tIns="45713" rIns="91427" bIns="45713"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7200" b="1" dirty="0">
                <a:solidFill>
                  <a:schemeClr val="bg1"/>
                </a:solidFill>
                <a:latin typeface="Segoe UI Light" panose="020B0502040204020203" pitchFamily="34" charset="0"/>
                <a:cs typeface="Segoe UI Light" panose="020B0502040204020203" pitchFamily="34" charset="0"/>
              </a:rPr>
              <a:t>Building a DL App in </a:t>
            </a:r>
            <a:r>
              <a:rPr lang="en-US" sz="7200" b="1" dirty="0">
                <a:solidFill>
                  <a:srgbClr val="FFFF00"/>
                </a:solidFill>
                <a:latin typeface="Segoe UI Light" panose="020B0502040204020203" pitchFamily="34" charset="0"/>
                <a:cs typeface="Segoe UI Light" panose="020B0502040204020203" pitchFamily="34" charset="0"/>
              </a:rPr>
              <a:t>1 month</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(and get featured in Apple App store)</a:t>
            </a:r>
            <a:endParaRPr kumimoji="0" lang="en-US" sz="5400" b="0" i="0" u="none" strike="noStrike" kern="120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633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noProof="0" dirty="0">
                <a:solidFill>
                  <a:schemeClr val="accent1"/>
                </a:solidFill>
              </a:rPr>
              <a:t>Response Time Limits – Powers of 10</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762001" y="2133599"/>
            <a:ext cx="11429999" cy="4229416"/>
          </a:xfrm>
        </p:spPr>
        <p:txBody>
          <a:bodyPr>
            <a:normAutofit/>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0.1 second   :  Reacting instantly</a:t>
            </a:r>
          </a:p>
          <a:p>
            <a:pPr marL="0" indent="0">
              <a:buNone/>
            </a:pPr>
            <a:r>
              <a:rPr lang="en-US" dirty="0">
                <a:solidFill>
                  <a:srgbClr val="666666"/>
                </a:solidFill>
                <a:latin typeface="Segoe UI Light" panose="020B0502040204020203" pitchFamily="34" charset="0"/>
                <a:cs typeface="Segoe UI Light" panose="020B0502040204020203" pitchFamily="34" charset="0"/>
              </a:rPr>
              <a:t>1.0 seconds  :  User’s flow of thought</a:t>
            </a:r>
          </a:p>
          <a:p>
            <a:pPr marL="0" indent="0">
              <a:buNone/>
            </a:pPr>
            <a:r>
              <a:rPr lang="en-US" dirty="0">
                <a:solidFill>
                  <a:srgbClr val="666666"/>
                </a:solidFill>
                <a:latin typeface="Segoe UI Light" panose="020B0502040204020203" pitchFamily="34" charset="0"/>
                <a:cs typeface="Segoe UI Light" panose="020B0502040204020203" pitchFamily="34" charset="0"/>
              </a:rPr>
              <a:t>10  seconds  :  Keeping the user’s attention </a:t>
            </a:r>
          </a:p>
        </p:txBody>
      </p:sp>
      <p:sp>
        <p:nvSpPr>
          <p:cNvPr id="6" name="TextBox 5"/>
          <p:cNvSpPr txBox="1"/>
          <p:nvPr/>
        </p:nvSpPr>
        <p:spPr>
          <a:xfrm>
            <a:off x="0" y="6397823"/>
            <a:ext cx="12191999" cy="307777"/>
          </a:xfrm>
          <a:prstGeom prst="rect">
            <a:avLst/>
          </a:prstGeom>
          <a:noFill/>
        </p:spPr>
        <p:txBody>
          <a:bodyPr wrap="square" rtlCol="0">
            <a:spAutoFit/>
          </a:bodyPr>
          <a:lstStyle/>
          <a:p>
            <a:pPr algn="r"/>
            <a:r>
              <a:rPr lang="en-US" sz="1400" dirty="0">
                <a:solidFill>
                  <a:schemeClr val="tx1">
                    <a:lumMod val="50000"/>
                    <a:lumOff val="50000"/>
                  </a:schemeClr>
                </a:solidFill>
              </a:rPr>
              <a:t>[Miller 1968; Card et al. 1991; Jakob Nielsen 1993]:</a:t>
            </a:r>
          </a:p>
        </p:txBody>
      </p:sp>
    </p:spTree>
    <p:extLst>
      <p:ext uri="{BB962C8B-B14F-4D97-AF65-F5344CB8AC3E}">
        <p14:creationId xmlns:p14="http://schemas.microsoft.com/office/powerpoint/2010/main" val="190067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noProof="0" dirty="0">
                <a:solidFill>
                  <a:schemeClr val="accent1"/>
                </a:solidFill>
              </a:rPr>
              <a:t>Apple frameworks for Deep Learning Inference</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762001" y="2133599"/>
            <a:ext cx="11429999" cy="4229416"/>
          </a:xfrm>
        </p:spPr>
        <p:txBody>
          <a:bodyPr>
            <a:normAutofit/>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BNNS – Basic Neural Network Subroutine</a:t>
            </a:r>
          </a:p>
          <a:p>
            <a:pPr marL="0" indent="0">
              <a:buNone/>
            </a:pPr>
            <a:r>
              <a:rPr lang="en-US" dirty="0">
                <a:solidFill>
                  <a:srgbClr val="666666"/>
                </a:solidFill>
                <a:latin typeface="Segoe UI Light" panose="020B0502040204020203" pitchFamily="34" charset="0"/>
                <a:cs typeface="Segoe UI Light" panose="020B0502040204020203" pitchFamily="34" charset="0"/>
              </a:rPr>
              <a:t>MPS – Metal Performance Shaders</a:t>
            </a:r>
          </a:p>
        </p:txBody>
      </p:sp>
    </p:spTree>
    <p:extLst>
      <p:ext uri="{BB962C8B-B14F-4D97-AF65-F5344CB8AC3E}">
        <p14:creationId xmlns:p14="http://schemas.microsoft.com/office/powerpoint/2010/main" val="237855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Metal Performance Shaders (MPS)</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762001" y="2133599"/>
            <a:ext cx="11429999" cy="4229416"/>
          </a:xfrm>
        </p:spPr>
        <p:txBody>
          <a:bodyPr>
            <a:normAutofit lnSpcReduction="10000"/>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Fast, Provides GPU acceleration for inference phase</a:t>
            </a:r>
          </a:p>
          <a:p>
            <a:pPr marL="0" indent="0">
              <a:buNone/>
            </a:pPr>
            <a:r>
              <a:rPr lang="en-US" dirty="0">
                <a:solidFill>
                  <a:srgbClr val="666666"/>
                </a:solidFill>
                <a:latin typeface="Segoe UI Light" panose="020B0502040204020203" pitchFamily="34" charset="0"/>
                <a:cs typeface="Segoe UI Light" panose="020B0502040204020203" pitchFamily="34" charset="0"/>
              </a:rPr>
              <a:t>Faster app load times than Tensorflow  (Jan 2017)</a:t>
            </a:r>
          </a:p>
          <a:p>
            <a:pPr marL="0" indent="0">
              <a:buNone/>
            </a:pPr>
            <a:r>
              <a:rPr lang="en-US" dirty="0">
                <a:solidFill>
                  <a:srgbClr val="666666"/>
                </a:solidFill>
                <a:latin typeface="Segoe UI Light" panose="020B0502040204020203" pitchFamily="34" charset="0"/>
                <a:cs typeface="Segoe UI Light" panose="020B0502040204020203" pitchFamily="34" charset="0"/>
              </a:rPr>
              <a:t>About 1/3</a:t>
            </a:r>
            <a:r>
              <a:rPr lang="en-US" baseline="30000" dirty="0">
                <a:solidFill>
                  <a:srgbClr val="666666"/>
                </a:solidFill>
                <a:latin typeface="Segoe UI Light" panose="020B0502040204020203" pitchFamily="34" charset="0"/>
                <a:cs typeface="Segoe UI Light" panose="020B0502040204020203" pitchFamily="34" charset="0"/>
              </a:rPr>
              <a:t>rd</a:t>
            </a:r>
            <a:r>
              <a:rPr lang="en-US" dirty="0">
                <a:solidFill>
                  <a:srgbClr val="666666"/>
                </a:solidFill>
                <a:latin typeface="Segoe UI Light" panose="020B0502040204020203" pitchFamily="34" charset="0"/>
                <a:cs typeface="Segoe UI Light" panose="020B0502040204020203" pitchFamily="34" charset="0"/>
              </a:rPr>
              <a:t> the run time memory of Tensorflow on Inception-V3 (Jan 2017)</a:t>
            </a:r>
          </a:p>
          <a:p>
            <a:pPr marL="0" indent="0">
              <a:buNone/>
            </a:pPr>
            <a:r>
              <a:rPr lang="en-US" dirty="0">
                <a:solidFill>
                  <a:srgbClr val="666666"/>
                </a:solidFill>
                <a:latin typeface="Segoe UI Light" panose="020B0502040204020203" pitchFamily="34" charset="0"/>
                <a:cs typeface="Segoe UI Light" panose="020B0502040204020203" pitchFamily="34" charset="0"/>
              </a:rPr>
              <a:t>~130 </a:t>
            </a:r>
            <a:r>
              <a:rPr lang="en-US" dirty="0" err="1">
                <a:solidFill>
                  <a:srgbClr val="666666"/>
                </a:solidFill>
                <a:latin typeface="Segoe UI Light" panose="020B0502040204020203" pitchFamily="34" charset="0"/>
                <a:cs typeface="Segoe UI Light" panose="020B0502040204020203" pitchFamily="34" charset="0"/>
              </a:rPr>
              <a:t>ms</a:t>
            </a:r>
            <a:r>
              <a:rPr lang="en-US" dirty="0">
                <a:solidFill>
                  <a:srgbClr val="666666"/>
                </a:solidFill>
                <a:latin typeface="Segoe UI Light" panose="020B0502040204020203" pitchFamily="34" charset="0"/>
                <a:cs typeface="Segoe UI Light" panose="020B0502040204020203" pitchFamily="34" charset="0"/>
              </a:rPr>
              <a:t> on iPhone 7S Plus to run Inception-V3 </a:t>
            </a:r>
          </a:p>
          <a:p>
            <a:pPr marL="0" indent="0">
              <a:buNone/>
            </a:pPr>
            <a:endParaRPr lang="en-US" dirty="0">
              <a:solidFill>
                <a:srgbClr val="666666"/>
              </a:solidFill>
              <a:latin typeface="Segoe UI Light" panose="020B0502040204020203" pitchFamily="34" charset="0"/>
              <a:cs typeface="Segoe UI Light" panose="020B0502040204020203" pitchFamily="34" charset="0"/>
            </a:endParaRPr>
          </a:p>
          <a:p>
            <a:pPr marL="0" indent="0">
              <a:buNone/>
            </a:pPr>
            <a:r>
              <a:rPr lang="en-US" dirty="0">
                <a:solidFill>
                  <a:srgbClr val="666666"/>
                </a:solidFill>
                <a:latin typeface="Segoe UI Light" panose="020B0502040204020203" pitchFamily="34" charset="0"/>
                <a:cs typeface="Segoe UI Light" panose="020B0502040204020203" pitchFamily="34" charset="0"/>
              </a:rPr>
              <a:t>Cons: </a:t>
            </a:r>
          </a:p>
          <a:p>
            <a:r>
              <a:rPr lang="en-US" dirty="0">
                <a:solidFill>
                  <a:srgbClr val="666666"/>
                </a:solidFill>
                <a:latin typeface="Segoe UI Light" panose="020B0502040204020203" pitchFamily="34" charset="0"/>
                <a:cs typeface="Segoe UI Light" panose="020B0502040204020203" pitchFamily="34" charset="0"/>
              </a:rPr>
              <a:t>Limited documentation. </a:t>
            </a:r>
          </a:p>
          <a:p>
            <a:r>
              <a:rPr lang="en-US" dirty="0">
                <a:solidFill>
                  <a:srgbClr val="666666"/>
                </a:solidFill>
                <a:latin typeface="Segoe UI Light" panose="020B0502040204020203" pitchFamily="34" charset="0"/>
                <a:cs typeface="Segoe UI Light" panose="020B0502040204020203" pitchFamily="34" charset="0"/>
              </a:rPr>
              <a:t>No easy way to programmatically port models. </a:t>
            </a:r>
          </a:p>
          <a:p>
            <a:r>
              <a:rPr lang="en-US" dirty="0">
                <a:solidFill>
                  <a:srgbClr val="666666"/>
                </a:solidFill>
                <a:latin typeface="Segoe UI Light" panose="020B0502040204020203" pitchFamily="34" charset="0"/>
                <a:cs typeface="Segoe UI Light" panose="020B0502040204020203" pitchFamily="34" charset="0"/>
              </a:rPr>
              <a:t>No batch normalization. Solution : Join Conv and </a:t>
            </a:r>
            <a:r>
              <a:rPr lang="en-US" dirty="0" err="1">
                <a:solidFill>
                  <a:srgbClr val="666666"/>
                </a:solidFill>
                <a:latin typeface="Segoe UI Light" panose="020B0502040204020203" pitchFamily="34" charset="0"/>
                <a:cs typeface="Segoe UI Light" panose="020B0502040204020203" pitchFamily="34" charset="0"/>
              </a:rPr>
              <a:t>BatchNorm</a:t>
            </a:r>
            <a:r>
              <a:rPr lang="en-US" dirty="0">
                <a:solidFill>
                  <a:srgbClr val="666666"/>
                </a:solidFill>
                <a:latin typeface="Segoe UI Light" panose="020B0502040204020203" pitchFamily="34" charset="0"/>
                <a:cs typeface="Segoe UI Light" panose="020B0502040204020203" pitchFamily="34" charset="0"/>
              </a:rPr>
              <a:t> weights  </a:t>
            </a:r>
          </a:p>
        </p:txBody>
      </p:sp>
    </p:spTree>
    <p:extLst>
      <p:ext uri="{BB962C8B-B14F-4D97-AF65-F5344CB8AC3E}">
        <p14:creationId xmlns:p14="http://schemas.microsoft.com/office/powerpoint/2010/main" val="3726423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Mobile Deep Learning Recipe</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1" y="4912066"/>
            <a:ext cx="12192000" cy="1133134"/>
          </a:xfrm>
        </p:spPr>
        <p:txBody>
          <a:bodyPr>
            <a:normAutofit/>
          </a:bodyPr>
          <a:lstStyle/>
          <a:p>
            <a:pPr marL="0" indent="0" algn="ctr">
              <a:buNone/>
            </a:pPr>
            <a:r>
              <a:rPr lang="en-US" dirty="0">
                <a:solidFill>
                  <a:srgbClr val="666666"/>
                </a:solidFill>
                <a:latin typeface="Segoe UI Light" panose="020B0502040204020203" pitchFamily="34" charset="0"/>
                <a:cs typeface="Segoe UI Light" panose="020B0502040204020203" pitchFamily="34" charset="0"/>
              </a:rPr>
              <a:t>Mobile Inference Engine + Pretrained Model = DL App</a:t>
            </a:r>
          </a:p>
          <a:p>
            <a:pPr marL="0" indent="0">
              <a:buNone/>
            </a:pPr>
            <a:endParaRPr lang="en-US" dirty="0">
              <a:solidFill>
                <a:srgbClr val="666666"/>
              </a:solidFill>
              <a:latin typeface="Segoe UI Light" panose="020B0502040204020203" pitchFamily="34" charset="0"/>
              <a:cs typeface="Segoe UI Light" panose="020B0502040204020203" pitchFamily="34" charset="0"/>
            </a:endParaRPr>
          </a:p>
          <a:p>
            <a:pPr marL="0" indent="0">
              <a:buNone/>
            </a:pPr>
            <a:endParaRPr lang="en-US" dirty="0">
              <a:solidFill>
                <a:srgbClr val="666666"/>
              </a:solidFill>
              <a:latin typeface="Segoe UI Light" panose="020B0502040204020203" pitchFamily="34" charset="0"/>
              <a:cs typeface="Segoe UI Light" panose="020B0502040204020203" pitchFamily="34" charset="0"/>
            </a:endParaRPr>
          </a:p>
          <a:p>
            <a:pPr marL="0" indent="0">
              <a:buNone/>
            </a:pPr>
            <a:endParaRPr lang="en-US" dirty="0">
              <a:solidFill>
                <a:srgbClr val="666666"/>
              </a:solidFill>
              <a:latin typeface="Segoe UI Light" panose="020B0502040204020203" pitchFamily="34" charset="0"/>
              <a:cs typeface="Segoe UI Light" panose="020B0502040204020203" pitchFamily="34" charset="0"/>
            </a:endParaRPr>
          </a:p>
        </p:txBody>
      </p:sp>
      <p:pic>
        <p:nvPicPr>
          <p:cNvPr id="4098" name="Picture 2" descr="https://media.giphy.com/media/134CYb3OX37Ew8/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53588" y="1554150"/>
            <a:ext cx="6794452" cy="2802711"/>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6"/>
          <p:cNvSpPr txBox="1">
            <a:spLocks/>
          </p:cNvSpPr>
          <p:nvPr/>
        </p:nvSpPr>
        <p:spPr>
          <a:xfrm>
            <a:off x="3015253" y="5351633"/>
            <a:ext cx="1677660" cy="4975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666666"/>
                </a:solidFill>
                <a:latin typeface="Segoe UI Light" panose="020B0502040204020203" pitchFamily="34" charset="0"/>
                <a:cs typeface="Segoe UI Light" panose="020B0502040204020203" pitchFamily="34" charset="0"/>
              </a:rPr>
              <a:t>(Efficient)         </a:t>
            </a:r>
          </a:p>
          <a:p>
            <a:pPr marL="0" indent="0">
              <a:buFont typeface="Arial" panose="020B0604020202020204" pitchFamily="34" charset="0"/>
              <a:buNone/>
            </a:pPr>
            <a:endParaRPr lang="en-US" dirty="0">
              <a:solidFill>
                <a:srgbClr val="666666"/>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a:solidFill>
                <a:srgbClr val="666666"/>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a:solidFill>
                <a:srgbClr val="666666"/>
              </a:solidFill>
              <a:latin typeface="Segoe UI Light" panose="020B0502040204020203" pitchFamily="34" charset="0"/>
              <a:cs typeface="Segoe UI Light" panose="020B0502040204020203" pitchFamily="34" charset="0"/>
            </a:endParaRPr>
          </a:p>
        </p:txBody>
      </p:sp>
      <p:sp>
        <p:nvSpPr>
          <p:cNvPr id="9" name="Text Placeholder 6"/>
          <p:cNvSpPr txBox="1">
            <a:spLocks/>
          </p:cNvSpPr>
          <p:nvPr/>
        </p:nvSpPr>
        <p:spPr>
          <a:xfrm>
            <a:off x="6220691" y="5351633"/>
            <a:ext cx="1677660" cy="4975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666666"/>
                </a:solidFill>
                <a:latin typeface="Segoe UI Light" panose="020B0502040204020203" pitchFamily="34" charset="0"/>
                <a:cs typeface="Segoe UI Light" panose="020B0502040204020203" pitchFamily="34" charset="0"/>
              </a:rPr>
              <a:t>(Efficient)         </a:t>
            </a:r>
          </a:p>
          <a:p>
            <a:pPr marL="0" indent="0">
              <a:buFont typeface="Arial" panose="020B0604020202020204" pitchFamily="34" charset="0"/>
              <a:buNone/>
            </a:pPr>
            <a:endParaRPr lang="en-US" dirty="0">
              <a:solidFill>
                <a:srgbClr val="666666"/>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a:solidFill>
                <a:srgbClr val="666666"/>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a:solidFill>
                <a:srgbClr val="66666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8441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102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1026" name="Picture 2" descr="external image pennsylvania-academy-of-fine-arts-philadelphia-1400.jpg"/>
          <p:cNvPicPr>
            <a:picLocks noChangeAspect="1" noChangeArrowheads="1"/>
          </p:cNvPicPr>
          <p:nvPr/>
        </p:nvPicPr>
        <p:blipFill rotWithShape="1">
          <a:blip r:embed="rId3">
            <a:extLst>
              <a:ext uri="{28A0092B-C50C-407E-A947-70E740481C1C}">
                <a14:useLocalDpi xmlns:a14="http://schemas.microsoft.com/office/drawing/2010/main" val="0"/>
              </a:ext>
            </a:extLst>
          </a:blip>
          <a:srcRect t="13376"/>
          <a:stretch/>
        </p:blipFill>
        <p:spPr bwMode="auto">
          <a:xfrm>
            <a:off x="20" y="10"/>
            <a:ext cx="12191979" cy="41452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4" name="Title 1"/>
          <p:cNvSpPr txBox="1">
            <a:spLocks/>
          </p:cNvSpPr>
          <p:nvPr/>
        </p:nvSpPr>
        <p:spPr>
          <a:xfrm>
            <a:off x="650449" y="4458200"/>
            <a:ext cx="10901471" cy="1208963"/>
          </a:xfrm>
          <a:prstGeom prst="rect">
            <a:avLst/>
          </a:prstGeom>
          <a:noFill/>
        </p:spPr>
        <p:txBody>
          <a:bodyPr vert="horz" lIns="91440" tIns="45720" rIns="91440" bIns="45720" rtlCol="0" anchor="b">
            <a:normAutofit/>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algn="ctr" defTabSz="914400">
              <a:lnSpc>
                <a:spcPct val="80000"/>
              </a:lnSpc>
              <a:defRPr/>
            </a:pPr>
            <a:r>
              <a:rPr lang="en-US" sz="5100" b="1" dirty="0">
                <a:solidFill>
                  <a:schemeClr val="tx1"/>
                </a:solidFill>
                <a:latin typeface="+mj-lt"/>
                <a:ea typeface="+mj-ea"/>
                <a:cs typeface="+mj-cs"/>
              </a:rPr>
              <a:t>Putting out more frames than an art gallery</a:t>
            </a:r>
          </a:p>
        </p:txBody>
      </p:sp>
    </p:spTree>
    <p:extLst>
      <p:ext uri="{BB962C8B-B14F-4D97-AF65-F5344CB8AC3E}">
        <p14:creationId xmlns:p14="http://schemas.microsoft.com/office/powerpoint/2010/main" val="45658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noProof="0" dirty="0">
                <a:solidFill>
                  <a:schemeClr val="accent1"/>
                </a:solidFill>
              </a:rPr>
              <a:t>Basic Neural Network Subroutines (BNNS)</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762001" y="2133599"/>
            <a:ext cx="11429999" cy="4229416"/>
          </a:xfrm>
        </p:spPr>
        <p:txBody>
          <a:bodyPr>
            <a:normAutofit/>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Runs on CPU</a:t>
            </a:r>
          </a:p>
          <a:p>
            <a:pPr marL="0" indent="0">
              <a:buNone/>
            </a:pPr>
            <a:endParaRPr lang="en-US" dirty="0">
              <a:solidFill>
                <a:srgbClr val="666666"/>
              </a:solidFill>
              <a:latin typeface="Segoe UI Light" panose="020B0502040204020203" pitchFamily="34" charset="0"/>
              <a:cs typeface="Segoe UI Light" panose="020B0502040204020203" pitchFamily="34" charset="0"/>
            </a:endParaRPr>
          </a:p>
          <a:p>
            <a:pPr marL="0" indent="0">
              <a:buNone/>
            </a:pPr>
            <a:r>
              <a:rPr lang="en-US" dirty="0">
                <a:solidFill>
                  <a:srgbClr val="666666"/>
                </a:solidFill>
                <a:latin typeface="Segoe UI Light" panose="020B0502040204020203" pitchFamily="34" charset="0"/>
                <a:cs typeface="Segoe UI Light" panose="020B0502040204020203" pitchFamily="34" charset="0"/>
              </a:rPr>
              <a:t>BNNS is faster for smaller networks than MPS but slower for bigger networks</a:t>
            </a:r>
          </a:p>
        </p:txBody>
      </p:sp>
    </p:spTree>
    <p:extLst>
      <p:ext uri="{BB962C8B-B14F-4D97-AF65-F5344CB8AC3E}">
        <p14:creationId xmlns:p14="http://schemas.microsoft.com/office/powerpoint/2010/main" val="273870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err="1">
                <a:solidFill>
                  <a:schemeClr val="accent1"/>
                </a:solidFill>
              </a:rPr>
              <a:t>BrainCore</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762001" y="2133599"/>
            <a:ext cx="10515599" cy="3911601"/>
          </a:xfrm>
        </p:spPr>
        <p:txBody>
          <a:bodyPr>
            <a:normAutofit/>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NN Framework for iOS</a:t>
            </a:r>
          </a:p>
          <a:p>
            <a:pPr marL="0" indent="0">
              <a:buNone/>
            </a:pPr>
            <a:r>
              <a:rPr lang="en-US" dirty="0">
                <a:solidFill>
                  <a:srgbClr val="666666"/>
                </a:solidFill>
                <a:latin typeface="Segoe UI Light" panose="020B0502040204020203" pitchFamily="34" charset="0"/>
                <a:cs typeface="Segoe UI Light" panose="020B0502040204020203" pitchFamily="34" charset="0"/>
              </a:rPr>
              <a:t>Provides LSTMs functionality</a:t>
            </a:r>
          </a:p>
          <a:p>
            <a:pPr marL="0" indent="0">
              <a:buNone/>
            </a:pPr>
            <a:r>
              <a:rPr lang="en-US" dirty="0">
                <a:solidFill>
                  <a:srgbClr val="666666"/>
                </a:solidFill>
                <a:latin typeface="Segoe UI Light" panose="020B0502040204020203" pitchFamily="34" charset="0"/>
                <a:cs typeface="Segoe UI Light" panose="020B0502040204020203" pitchFamily="34" charset="0"/>
              </a:rPr>
              <a:t>Fast, uses Metal, runs on iPhone GPU</a:t>
            </a:r>
          </a:p>
          <a:p>
            <a:pPr marL="0" indent="0">
              <a:buNone/>
            </a:pPr>
            <a:r>
              <a:rPr lang="en-US" dirty="0">
                <a:solidFill>
                  <a:srgbClr val="666666"/>
                </a:solidFill>
                <a:latin typeface="Segoe UI Light" panose="020B0502040204020203" pitchFamily="34" charset="0"/>
                <a:cs typeface="Segoe UI Light" panose="020B0502040204020203" pitchFamily="34" charset="0"/>
                <a:hlinkClick r:id="rId3"/>
              </a:rPr>
              <a:t>https://github.com/aleph7/braincore</a:t>
            </a:r>
            <a:endParaRPr lang="en-US" dirty="0">
              <a:solidFill>
                <a:srgbClr val="666666"/>
              </a:solidFill>
              <a:latin typeface="Segoe UI Light" panose="020B0502040204020203" pitchFamily="34" charset="0"/>
              <a:cs typeface="Segoe UI Light" panose="020B0502040204020203" pitchFamily="34" charset="0"/>
            </a:endParaRPr>
          </a:p>
          <a:p>
            <a:pPr marL="0" indent="0">
              <a:buNone/>
            </a:pPr>
            <a:endParaRPr lang="en-US" dirty="0">
              <a:solidFill>
                <a:srgbClr val="66666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00474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143583" y="2047164"/>
            <a:ext cx="12048417" cy="1578906"/>
          </a:xfrm>
          <a:prstGeom prst="rect">
            <a:avLst/>
          </a:prstGeom>
        </p:spPr>
        <p:txBody>
          <a:bodyPr vert="horz" lIns="91427" tIns="45713" rIns="91427" bIns="45713"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7200" b="1" dirty="0">
                <a:solidFill>
                  <a:schemeClr val="bg1"/>
                </a:solidFill>
                <a:latin typeface="Segoe UI Light" panose="020B0502040204020203" pitchFamily="34" charset="0"/>
                <a:cs typeface="Segoe UI Light" panose="020B0502040204020203" pitchFamily="34" charset="0"/>
              </a:rPr>
              <a:t>Building a DL App in </a:t>
            </a:r>
            <a:r>
              <a:rPr lang="en-US" sz="7200" b="1" dirty="0">
                <a:solidFill>
                  <a:srgbClr val="FFFF00"/>
                </a:solidFill>
                <a:latin typeface="Segoe UI Light" panose="020B0502040204020203" pitchFamily="34" charset="0"/>
                <a:cs typeface="Segoe UI Light" panose="020B0502040204020203" pitchFamily="34" charset="0"/>
              </a:rPr>
              <a:t>6 months</a:t>
            </a:r>
            <a:endParaRPr kumimoji="0" lang="en-US" sz="5400" b="1" i="0" u="none" strike="noStrike" kern="1200" cap="none" spc="0" normalizeH="0" baseline="0" noProof="0" dirty="0">
              <a:ln>
                <a:noFill/>
              </a:ln>
              <a:solidFill>
                <a:srgbClr val="FFFF0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051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762002" y="907472"/>
            <a:ext cx="5291176" cy="636287"/>
          </a:xfrm>
        </p:spPr>
        <p:txBody>
          <a:bodyPr>
            <a:normAutofit/>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                 What you want</a:t>
            </a:r>
          </a:p>
          <a:p>
            <a:pPr marL="0" indent="0">
              <a:buNone/>
            </a:pPr>
            <a:endParaRPr lang="en-US" dirty="0">
              <a:solidFill>
                <a:srgbClr val="666666"/>
              </a:solidFill>
              <a:latin typeface="Segoe UI Light" panose="020B0502040204020203" pitchFamily="34" charset="0"/>
              <a:cs typeface="Segoe UI Light" panose="020B0502040204020203" pitchFamily="34" charset="0"/>
            </a:endParaRPr>
          </a:p>
        </p:txBody>
      </p:sp>
      <p:pic>
        <p:nvPicPr>
          <p:cNvPr id="1028" name="Picture 4" descr="http://images.newcars.com/images/car-pictures/original/2016-Land-Rover-Range-Rover-Sport-SUV-3.0L-V6-Supercharged-SE-4dr-4x4-Photo-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72" y="1517859"/>
            <a:ext cx="6516287" cy="43010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0" y="6397823"/>
            <a:ext cx="12191999" cy="523220"/>
          </a:xfrm>
          <a:prstGeom prst="rect">
            <a:avLst/>
          </a:prstGeom>
          <a:noFill/>
        </p:spPr>
        <p:txBody>
          <a:bodyPr wrap="square" rtlCol="0">
            <a:spAutoFit/>
          </a:bodyPr>
          <a:lstStyle/>
          <a:p>
            <a:pPr algn="r"/>
            <a:r>
              <a:rPr lang="en-US" sz="1400" dirty="0">
                <a:solidFill>
                  <a:schemeClr val="tx1">
                    <a:lumMod val="50000"/>
                    <a:lumOff val="50000"/>
                  </a:schemeClr>
                </a:solidFill>
                <a:hlinkClick r:id="rId4"/>
              </a:rPr>
              <a:t>https://www.flickr.com/photos/kenjonbro/9075514760/</a:t>
            </a:r>
            <a:r>
              <a:rPr lang="en-US" sz="1400" dirty="0">
                <a:solidFill>
                  <a:schemeClr val="tx1">
                    <a:lumMod val="50000"/>
                    <a:lumOff val="50000"/>
                  </a:schemeClr>
                </a:solidFill>
              </a:rPr>
              <a:t> and </a:t>
            </a:r>
            <a:r>
              <a:rPr lang="en-US" sz="1400" dirty="0">
                <a:solidFill>
                  <a:schemeClr val="tx1">
                    <a:lumMod val="50000"/>
                    <a:lumOff val="50000"/>
                  </a:schemeClr>
                </a:solidFill>
                <a:hlinkClick r:id="rId5"/>
              </a:rPr>
              <a:t>http://www.newcars.com/land-rover/range-rover-sport/2016</a:t>
            </a:r>
            <a:endParaRPr lang="en-US" sz="1400" dirty="0">
              <a:solidFill>
                <a:schemeClr val="tx1">
                  <a:lumMod val="50000"/>
                  <a:lumOff val="50000"/>
                </a:schemeClr>
              </a:solidFill>
            </a:endParaRPr>
          </a:p>
          <a:p>
            <a:pPr algn="r"/>
            <a:endParaRPr lang="en-US" sz="1400" dirty="0">
              <a:solidFill>
                <a:schemeClr val="tx1">
                  <a:lumMod val="50000"/>
                  <a:lumOff val="50000"/>
                </a:schemeClr>
              </a:solidFill>
            </a:endParaRPr>
          </a:p>
        </p:txBody>
      </p:sp>
      <p:sp>
        <p:nvSpPr>
          <p:cNvPr id="9" name="Text Placeholder 6"/>
          <p:cNvSpPr txBox="1">
            <a:spLocks/>
          </p:cNvSpPr>
          <p:nvPr/>
        </p:nvSpPr>
        <p:spPr>
          <a:xfrm>
            <a:off x="8534402" y="1324730"/>
            <a:ext cx="1246908" cy="5052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666666"/>
                </a:solidFill>
                <a:latin typeface="Segoe UI Light" panose="020B0502040204020203" pitchFamily="34" charset="0"/>
                <a:cs typeface="Segoe UI Light" panose="020B0502040204020203" pitchFamily="34" charset="0"/>
              </a:rPr>
              <a:t>$2000</a:t>
            </a:r>
          </a:p>
          <a:p>
            <a:pPr marL="0" indent="0">
              <a:buFont typeface="Arial" panose="020B0604020202020204" pitchFamily="34" charset="0"/>
              <a:buNone/>
            </a:pPr>
            <a:endParaRPr lang="en-US" dirty="0">
              <a:solidFill>
                <a:srgbClr val="666666"/>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a:solidFill>
                <a:srgbClr val="666666"/>
              </a:solidFill>
              <a:latin typeface="Segoe UI Light" panose="020B0502040204020203" pitchFamily="34" charset="0"/>
              <a:cs typeface="Segoe UI Light" panose="020B0502040204020203" pitchFamily="34" charset="0"/>
            </a:endParaRPr>
          </a:p>
        </p:txBody>
      </p:sp>
      <p:sp>
        <p:nvSpPr>
          <p:cNvPr id="10" name="Text Placeholder 6"/>
          <p:cNvSpPr txBox="1">
            <a:spLocks/>
          </p:cNvSpPr>
          <p:nvPr/>
        </p:nvSpPr>
        <p:spPr>
          <a:xfrm>
            <a:off x="2916383" y="1370324"/>
            <a:ext cx="1420090" cy="41401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666666"/>
                </a:solidFill>
                <a:latin typeface="Segoe UI Light" panose="020B0502040204020203" pitchFamily="34" charset="0"/>
                <a:cs typeface="Segoe UI Light" panose="020B0502040204020203" pitchFamily="34" charset="0"/>
              </a:rPr>
              <a:t>$200,000</a:t>
            </a:r>
          </a:p>
          <a:p>
            <a:pPr marL="0" indent="0">
              <a:buFont typeface="Arial" panose="020B0604020202020204" pitchFamily="34" charset="0"/>
              <a:buNone/>
            </a:pPr>
            <a:endParaRPr lang="en-US" dirty="0">
              <a:solidFill>
                <a:srgbClr val="666666"/>
              </a:solidFill>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dirty="0">
              <a:solidFill>
                <a:srgbClr val="666666"/>
              </a:solidFill>
              <a:latin typeface="Segoe UI Light" panose="020B0502040204020203" pitchFamily="34" charset="0"/>
              <a:cs typeface="Segoe UI Light" panose="020B0502040204020203" pitchFamily="34" charset="0"/>
            </a:endParaRPr>
          </a:p>
        </p:txBody>
      </p:sp>
      <p:sp>
        <p:nvSpPr>
          <p:cNvPr id="11" name="Text Placeholder 6"/>
          <p:cNvSpPr txBox="1">
            <a:spLocks/>
          </p:cNvSpPr>
          <p:nvPr/>
        </p:nvSpPr>
        <p:spPr>
          <a:xfrm>
            <a:off x="7504126" y="904189"/>
            <a:ext cx="3675864" cy="6362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666666"/>
                </a:solidFill>
                <a:latin typeface="Segoe UI Light" panose="020B0502040204020203" pitchFamily="34" charset="0"/>
                <a:cs typeface="Segoe UI Light" panose="020B0502040204020203" pitchFamily="34" charset="0"/>
              </a:rPr>
              <a:t>What you can afford</a:t>
            </a:r>
          </a:p>
        </p:txBody>
      </p:sp>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l="11815" t="18484" r="30970" b="11734"/>
          <a:stretch/>
        </p:blipFill>
        <p:spPr>
          <a:xfrm flipH="1">
            <a:off x="7177162" y="1848253"/>
            <a:ext cx="4002828" cy="3253872"/>
          </a:xfrm>
          <a:prstGeom prst="rect">
            <a:avLst/>
          </a:prstGeom>
        </p:spPr>
      </p:pic>
    </p:spTree>
    <p:extLst>
      <p:ext uri="{BB962C8B-B14F-4D97-AF65-F5344CB8AC3E}">
        <p14:creationId xmlns:p14="http://schemas.microsoft.com/office/powerpoint/2010/main" val="69094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32511" y="1563688"/>
            <a:ext cx="4972913" cy="4529236"/>
            <a:chOff x="457201" y="1690688"/>
            <a:chExt cx="4972913" cy="4529236"/>
          </a:xfrm>
        </p:grpSpPr>
        <p:pic>
          <p:nvPicPr>
            <p:cNvPr id="14" name="Picture 13"/>
            <p:cNvPicPr>
              <a:picLocks noChangeAspect="1"/>
            </p:cNvPicPr>
            <p:nvPr/>
          </p:nvPicPr>
          <p:blipFill>
            <a:blip r:embed="rId2"/>
            <a:stretch>
              <a:fillRect/>
            </a:stretch>
          </p:blipFill>
          <p:spPr>
            <a:xfrm>
              <a:off x="2448453" y="1690688"/>
              <a:ext cx="2981661" cy="4529236"/>
            </a:xfrm>
            <a:prstGeom prst="rect">
              <a:avLst/>
            </a:prstGeom>
          </p:spPr>
        </p:pic>
        <p:sp>
          <p:nvSpPr>
            <p:cNvPr id="15" name="TextBox 14"/>
            <p:cNvSpPr txBox="1"/>
            <p:nvPr/>
          </p:nvSpPr>
          <p:spPr>
            <a:xfrm>
              <a:off x="457201" y="1690688"/>
              <a:ext cx="1991253" cy="707886"/>
            </a:xfrm>
            <a:prstGeom prst="rect">
              <a:avLst/>
            </a:prstGeom>
            <a:noFill/>
          </p:spPr>
          <p:txBody>
            <a:bodyPr wrap="square" rtlCol="0">
              <a:spAutoFit/>
            </a:bodyPr>
            <a:lstStyle/>
            <a:p>
              <a:pPr algn="ctr"/>
              <a:r>
                <a:rPr lang="en-US" sz="2000" dirty="0">
                  <a:solidFill>
                    <a:srgbClr val="666666"/>
                  </a:solidFill>
                  <a:latin typeface="Segoe UI Light" panose="020B0502040204020203" pitchFamily="34" charset="0"/>
                  <a:cs typeface="Segoe UI Light" panose="020B0502040204020203" pitchFamily="34" charset="0"/>
                </a:rPr>
                <a:t>AlexNet, 8 layers</a:t>
              </a:r>
            </a:p>
            <a:p>
              <a:pPr algn="ctr"/>
              <a:r>
                <a:rPr lang="en-US" sz="2000" dirty="0">
                  <a:solidFill>
                    <a:srgbClr val="666666"/>
                  </a:solidFill>
                  <a:latin typeface="Segoe UI Light" panose="020B0502040204020203" pitchFamily="34" charset="0"/>
                  <a:cs typeface="Segoe UI Light" panose="020B0502040204020203" pitchFamily="34" charset="0"/>
                </a:rPr>
                <a:t>(ILSVRC 2012)</a:t>
              </a:r>
            </a:p>
          </p:txBody>
        </p:sp>
      </p:grpSp>
      <p:sp>
        <p:nvSpPr>
          <p:cNvPr id="7" name="Title 1"/>
          <p:cNvSpPr txBox="1">
            <a:spLocks/>
          </p:cNvSpPr>
          <p:nvPr/>
        </p:nvSpPr>
        <p:spPr>
          <a:xfrm>
            <a:off x="304801" y="396996"/>
            <a:ext cx="8153400"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b="1" dirty="0">
                <a:solidFill>
                  <a:schemeClr val="accent1"/>
                </a:solidFill>
              </a:rPr>
              <a:t>Revolution of Depth</a:t>
            </a:r>
          </a:p>
        </p:txBody>
      </p:sp>
      <p:sp>
        <p:nvSpPr>
          <p:cNvPr id="9" name="TextBox 8"/>
          <p:cNvSpPr txBox="1"/>
          <p:nvPr/>
        </p:nvSpPr>
        <p:spPr>
          <a:xfrm>
            <a:off x="981075" y="6448623"/>
            <a:ext cx="11210925" cy="307777"/>
          </a:xfrm>
          <a:prstGeom prst="rect">
            <a:avLst/>
          </a:prstGeom>
          <a:noFill/>
        </p:spPr>
        <p:txBody>
          <a:bodyPr wrap="square" rtlCol="0">
            <a:spAutoFit/>
          </a:bodyPr>
          <a:lstStyle/>
          <a:p>
            <a:pPr algn="r"/>
            <a:r>
              <a:rPr lang="en-US" sz="1400" dirty="0">
                <a:solidFill>
                  <a:schemeClr val="tx1">
                    <a:lumMod val="50000"/>
                    <a:lumOff val="50000"/>
                  </a:schemeClr>
                </a:solidFill>
              </a:rPr>
              <a:t>Kaiming He, Xiangyu Zhang, Shaoqing Ren, &amp; Jian Sun. “Deep Residual Learning for Image Recognition”, 2015</a:t>
            </a:r>
          </a:p>
        </p:txBody>
      </p:sp>
      <p:sp>
        <p:nvSpPr>
          <p:cNvPr id="10" name="Rectangle 9"/>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i</a:t>
            </a: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49154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332511" y="1563688"/>
            <a:ext cx="3338945" cy="2047186"/>
            <a:chOff x="457201" y="1690688"/>
            <a:chExt cx="3338945" cy="2047186"/>
          </a:xfrm>
        </p:grpSpPr>
        <p:pic>
          <p:nvPicPr>
            <p:cNvPr id="9" name="Picture 8"/>
            <p:cNvPicPr>
              <a:picLocks noChangeAspect="1"/>
            </p:cNvPicPr>
            <p:nvPr/>
          </p:nvPicPr>
          <p:blipFill>
            <a:blip r:embed="rId3"/>
            <a:stretch>
              <a:fillRect/>
            </a:stretch>
          </p:blipFill>
          <p:spPr>
            <a:xfrm>
              <a:off x="2448454" y="1690688"/>
              <a:ext cx="1347692" cy="2047186"/>
            </a:xfrm>
            <a:prstGeom prst="rect">
              <a:avLst/>
            </a:prstGeom>
          </p:spPr>
        </p:pic>
        <p:sp>
          <p:nvSpPr>
            <p:cNvPr id="12" name="TextBox 11"/>
            <p:cNvSpPr txBox="1"/>
            <p:nvPr/>
          </p:nvSpPr>
          <p:spPr>
            <a:xfrm>
              <a:off x="457201" y="1690688"/>
              <a:ext cx="1991253" cy="707886"/>
            </a:xfrm>
            <a:prstGeom prst="rect">
              <a:avLst/>
            </a:prstGeom>
            <a:noFill/>
          </p:spPr>
          <p:txBody>
            <a:bodyPr wrap="square" rtlCol="0">
              <a:spAutoFit/>
            </a:bodyPr>
            <a:lstStyle/>
            <a:p>
              <a:pPr algn="ctr"/>
              <a:r>
                <a:rPr lang="en-US" sz="2000" dirty="0">
                  <a:solidFill>
                    <a:srgbClr val="666666"/>
                  </a:solidFill>
                  <a:latin typeface="Segoe UI Light" panose="020B0502040204020203" pitchFamily="34" charset="0"/>
                  <a:cs typeface="Segoe UI Light" panose="020B0502040204020203" pitchFamily="34" charset="0"/>
                </a:rPr>
                <a:t>AlexNet, 8 layers</a:t>
              </a:r>
            </a:p>
            <a:p>
              <a:pPr algn="ctr"/>
              <a:r>
                <a:rPr lang="en-US" sz="2000" dirty="0">
                  <a:solidFill>
                    <a:srgbClr val="666666"/>
                  </a:solidFill>
                  <a:latin typeface="Segoe UI Light" panose="020B0502040204020203" pitchFamily="34" charset="0"/>
                  <a:cs typeface="Segoe UI Light" panose="020B0502040204020203" pitchFamily="34" charset="0"/>
                </a:rPr>
                <a:t>(ILSVRC 2012)</a:t>
              </a:r>
            </a:p>
          </p:txBody>
        </p:sp>
      </p:grpSp>
      <p:grpSp>
        <p:nvGrpSpPr>
          <p:cNvPr id="14" name="Group 13"/>
          <p:cNvGrpSpPr/>
          <p:nvPr/>
        </p:nvGrpSpPr>
        <p:grpSpPr>
          <a:xfrm>
            <a:off x="3996170" y="1563688"/>
            <a:ext cx="3338945" cy="4951742"/>
            <a:chOff x="3671456" y="1690688"/>
            <a:chExt cx="3338945" cy="4951742"/>
          </a:xfrm>
        </p:grpSpPr>
        <p:pic>
          <p:nvPicPr>
            <p:cNvPr id="8" name="Picture 7"/>
            <p:cNvPicPr>
              <a:picLocks noChangeAspect="1"/>
            </p:cNvPicPr>
            <p:nvPr/>
          </p:nvPicPr>
          <p:blipFill>
            <a:blip r:embed="rId4"/>
            <a:stretch>
              <a:fillRect/>
            </a:stretch>
          </p:blipFill>
          <p:spPr>
            <a:xfrm>
              <a:off x="5662709" y="1690688"/>
              <a:ext cx="1347692" cy="4951742"/>
            </a:xfrm>
            <a:prstGeom prst="rect">
              <a:avLst/>
            </a:prstGeom>
          </p:spPr>
        </p:pic>
        <p:sp>
          <p:nvSpPr>
            <p:cNvPr id="13" name="TextBox 12"/>
            <p:cNvSpPr txBox="1"/>
            <p:nvPr/>
          </p:nvSpPr>
          <p:spPr>
            <a:xfrm>
              <a:off x="3671456" y="1690688"/>
              <a:ext cx="1991253" cy="707886"/>
            </a:xfrm>
            <a:prstGeom prst="rect">
              <a:avLst/>
            </a:prstGeom>
            <a:noFill/>
          </p:spPr>
          <p:txBody>
            <a:bodyPr wrap="square" rtlCol="0">
              <a:spAutoFit/>
            </a:bodyPr>
            <a:lstStyle/>
            <a:p>
              <a:pPr algn="ctr"/>
              <a:r>
                <a:rPr lang="en-US" sz="2000" dirty="0">
                  <a:solidFill>
                    <a:srgbClr val="666666"/>
                  </a:solidFill>
                  <a:latin typeface="Segoe UI Light" panose="020B0502040204020203" pitchFamily="34" charset="0"/>
                  <a:cs typeface="Segoe UI Light" panose="020B0502040204020203" pitchFamily="34" charset="0"/>
                </a:rPr>
                <a:t>VGG, 19 layers</a:t>
              </a:r>
            </a:p>
            <a:p>
              <a:pPr algn="ctr"/>
              <a:r>
                <a:rPr lang="en-US" sz="2000" dirty="0">
                  <a:solidFill>
                    <a:srgbClr val="666666"/>
                  </a:solidFill>
                  <a:latin typeface="Segoe UI Light" panose="020B0502040204020203" pitchFamily="34" charset="0"/>
                  <a:cs typeface="Segoe UI Light" panose="020B0502040204020203" pitchFamily="34" charset="0"/>
                </a:rPr>
                <a:t>(ILSVRC 2014)</a:t>
              </a:r>
            </a:p>
          </p:txBody>
        </p:sp>
      </p:grpSp>
      <p:pic>
        <p:nvPicPr>
          <p:cNvPr id="129" name="Picture 128"/>
          <p:cNvPicPr>
            <a:picLocks noChangeAspect="1"/>
          </p:cNvPicPr>
          <p:nvPr/>
        </p:nvPicPr>
        <p:blipFill>
          <a:blip r:embed="rId5"/>
          <a:stretch>
            <a:fillRect/>
          </a:stretch>
        </p:blipFill>
        <p:spPr>
          <a:xfrm>
            <a:off x="10055826" y="1124466"/>
            <a:ext cx="1214632" cy="5383514"/>
          </a:xfrm>
          <a:prstGeom prst="rect">
            <a:avLst/>
          </a:prstGeom>
        </p:spPr>
      </p:pic>
      <p:sp>
        <p:nvSpPr>
          <p:cNvPr id="130" name="TextBox 129"/>
          <p:cNvSpPr txBox="1"/>
          <p:nvPr/>
        </p:nvSpPr>
        <p:spPr>
          <a:xfrm>
            <a:off x="7512915" y="1563688"/>
            <a:ext cx="2472749" cy="707886"/>
          </a:xfrm>
          <a:prstGeom prst="rect">
            <a:avLst/>
          </a:prstGeom>
          <a:noFill/>
        </p:spPr>
        <p:txBody>
          <a:bodyPr wrap="square" rtlCol="0">
            <a:spAutoFit/>
          </a:bodyPr>
          <a:lstStyle/>
          <a:p>
            <a:pPr algn="ctr"/>
            <a:r>
              <a:rPr lang="en-US" sz="2000" dirty="0">
                <a:solidFill>
                  <a:srgbClr val="666666"/>
                </a:solidFill>
                <a:latin typeface="Segoe UI Light" panose="020B0502040204020203" pitchFamily="34" charset="0"/>
                <a:cs typeface="Segoe UI Light" panose="020B0502040204020203" pitchFamily="34" charset="0"/>
              </a:rPr>
              <a:t>GoogleNet, 22 layers</a:t>
            </a:r>
          </a:p>
          <a:p>
            <a:pPr algn="ctr"/>
            <a:r>
              <a:rPr lang="en-US" sz="2000" dirty="0">
                <a:solidFill>
                  <a:srgbClr val="666666"/>
                </a:solidFill>
                <a:latin typeface="Segoe UI Light" panose="020B0502040204020203" pitchFamily="34" charset="0"/>
                <a:cs typeface="Segoe UI Light" panose="020B0502040204020203" pitchFamily="34" charset="0"/>
              </a:rPr>
              <a:t>(ILSVRC 2014)</a:t>
            </a:r>
          </a:p>
        </p:txBody>
      </p:sp>
      <p:sp>
        <p:nvSpPr>
          <p:cNvPr id="16" name="Title 1"/>
          <p:cNvSpPr txBox="1">
            <a:spLocks/>
          </p:cNvSpPr>
          <p:nvPr/>
        </p:nvSpPr>
        <p:spPr>
          <a:xfrm>
            <a:off x="304801" y="396996"/>
            <a:ext cx="8153400"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b="1" dirty="0">
                <a:solidFill>
                  <a:schemeClr val="accent1"/>
                </a:solidFill>
              </a:rPr>
              <a:t>Revolution of Depth</a:t>
            </a:r>
          </a:p>
        </p:txBody>
      </p:sp>
      <p:sp>
        <p:nvSpPr>
          <p:cNvPr id="17" name="TextBox 16"/>
          <p:cNvSpPr txBox="1"/>
          <p:nvPr/>
        </p:nvSpPr>
        <p:spPr>
          <a:xfrm>
            <a:off x="981075" y="6448623"/>
            <a:ext cx="11210925" cy="307777"/>
          </a:xfrm>
          <a:prstGeom prst="rect">
            <a:avLst/>
          </a:prstGeom>
          <a:noFill/>
        </p:spPr>
        <p:txBody>
          <a:bodyPr wrap="square" rtlCol="0">
            <a:spAutoFit/>
          </a:bodyPr>
          <a:lstStyle/>
          <a:p>
            <a:pPr algn="r"/>
            <a:r>
              <a:rPr lang="en-US" sz="1400" dirty="0">
                <a:solidFill>
                  <a:schemeClr val="tx1">
                    <a:lumMod val="50000"/>
                    <a:lumOff val="50000"/>
                  </a:schemeClr>
                </a:solidFill>
              </a:rPr>
              <a:t>Kaiming He, Xiangyu Zhang, Shaoqing Ren, &amp; Jian Sun. “Deep Residual Learning for Image Recognition”, 2015</a:t>
            </a:r>
          </a:p>
        </p:txBody>
      </p:sp>
      <p:sp>
        <p:nvSpPr>
          <p:cNvPr id="18" name="Rectangle 17"/>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i</a:t>
            </a: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78044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332511" y="1563688"/>
            <a:ext cx="1991253" cy="707886"/>
          </a:xfrm>
          <a:prstGeom prst="rect">
            <a:avLst/>
          </a:prstGeom>
          <a:noFill/>
        </p:spPr>
        <p:txBody>
          <a:bodyPr wrap="square" rtlCol="0">
            <a:spAutoFit/>
          </a:bodyPr>
          <a:lstStyle/>
          <a:p>
            <a:pPr algn="ctr"/>
            <a:r>
              <a:rPr lang="en-US" sz="2000" dirty="0">
                <a:solidFill>
                  <a:srgbClr val="666666"/>
                </a:solidFill>
                <a:latin typeface="Segoe UI Light" panose="020B0502040204020203" pitchFamily="34" charset="0"/>
                <a:cs typeface="Segoe UI Light" panose="020B0502040204020203" pitchFamily="34" charset="0"/>
              </a:rPr>
              <a:t>AlexNet, 8 layers</a:t>
            </a:r>
          </a:p>
          <a:p>
            <a:pPr algn="ctr"/>
            <a:r>
              <a:rPr lang="en-US" sz="2000" dirty="0">
                <a:solidFill>
                  <a:srgbClr val="666666"/>
                </a:solidFill>
                <a:latin typeface="Segoe UI Light" panose="020B0502040204020203" pitchFamily="34" charset="0"/>
                <a:cs typeface="Segoe UI Light" panose="020B0502040204020203" pitchFamily="34" charset="0"/>
              </a:rPr>
              <a:t>(ILSVRC 2012)</a:t>
            </a:r>
          </a:p>
        </p:txBody>
      </p:sp>
      <p:sp>
        <p:nvSpPr>
          <p:cNvPr id="16" name="TextBox 15"/>
          <p:cNvSpPr txBox="1"/>
          <p:nvPr/>
        </p:nvSpPr>
        <p:spPr>
          <a:xfrm>
            <a:off x="7324726" y="1563688"/>
            <a:ext cx="2143136" cy="707886"/>
          </a:xfrm>
          <a:prstGeom prst="rect">
            <a:avLst/>
          </a:prstGeom>
          <a:noFill/>
        </p:spPr>
        <p:txBody>
          <a:bodyPr wrap="square" rtlCol="0">
            <a:spAutoFit/>
          </a:bodyPr>
          <a:lstStyle/>
          <a:p>
            <a:pPr algn="ctr"/>
            <a:r>
              <a:rPr lang="en-US" sz="2000" dirty="0">
                <a:solidFill>
                  <a:srgbClr val="666666"/>
                </a:solidFill>
                <a:latin typeface="Segoe UI Light" panose="020B0502040204020203" pitchFamily="34" charset="0"/>
                <a:cs typeface="Segoe UI Light" panose="020B0502040204020203" pitchFamily="34" charset="0"/>
              </a:rPr>
              <a:t>ResNet, </a:t>
            </a:r>
            <a:r>
              <a:rPr lang="en-US" sz="2000" b="1" dirty="0">
                <a:solidFill>
                  <a:srgbClr val="FF0000"/>
                </a:solidFill>
                <a:latin typeface="Segoe UI Light" panose="020B0502040204020203" pitchFamily="34" charset="0"/>
                <a:cs typeface="Segoe UI Light" panose="020B0502040204020203" pitchFamily="34" charset="0"/>
              </a:rPr>
              <a:t>152 layers</a:t>
            </a:r>
          </a:p>
          <a:p>
            <a:pPr algn="ctr"/>
            <a:r>
              <a:rPr lang="en-US" sz="2000" dirty="0">
                <a:solidFill>
                  <a:srgbClr val="666666"/>
                </a:solidFill>
                <a:latin typeface="Segoe UI Light" panose="020B0502040204020203" pitchFamily="34" charset="0"/>
                <a:cs typeface="Segoe UI Light" panose="020B0502040204020203" pitchFamily="34" charset="0"/>
              </a:rPr>
              <a:t>(ILSVRC 2015)</a:t>
            </a:r>
          </a:p>
        </p:txBody>
      </p:sp>
      <p:pic>
        <p:nvPicPr>
          <p:cNvPr id="6" name="Picture 5"/>
          <p:cNvPicPr>
            <a:picLocks noChangeAspect="1"/>
          </p:cNvPicPr>
          <p:nvPr/>
        </p:nvPicPr>
        <p:blipFill>
          <a:blip r:embed="rId3"/>
          <a:stretch>
            <a:fillRect/>
          </a:stretch>
        </p:blipFill>
        <p:spPr>
          <a:xfrm>
            <a:off x="6553011" y="1632533"/>
            <a:ext cx="216517" cy="795532"/>
          </a:xfrm>
          <a:prstGeom prst="rect">
            <a:avLst/>
          </a:prstGeom>
        </p:spPr>
      </p:pic>
      <p:pic>
        <p:nvPicPr>
          <p:cNvPr id="7" name="Picture 6"/>
          <p:cNvPicPr>
            <a:picLocks noChangeAspect="1"/>
          </p:cNvPicPr>
          <p:nvPr/>
        </p:nvPicPr>
        <p:blipFill>
          <a:blip r:embed="rId4"/>
          <a:stretch>
            <a:fillRect/>
          </a:stretch>
        </p:blipFill>
        <p:spPr>
          <a:xfrm>
            <a:off x="2889352" y="1563688"/>
            <a:ext cx="216517" cy="328895"/>
          </a:xfrm>
          <a:prstGeom prst="rect">
            <a:avLst/>
          </a:prstGeom>
        </p:spPr>
      </p:pic>
      <p:pic>
        <p:nvPicPr>
          <p:cNvPr id="10" name="Picture 9"/>
          <p:cNvPicPr>
            <a:picLocks noChangeAspect="1"/>
          </p:cNvPicPr>
          <p:nvPr/>
        </p:nvPicPr>
        <p:blipFill>
          <a:blip r:embed="rId5"/>
          <a:stretch>
            <a:fillRect/>
          </a:stretch>
        </p:blipFill>
        <p:spPr>
          <a:xfrm>
            <a:off x="10023060" y="166033"/>
            <a:ext cx="292438" cy="6400800"/>
          </a:xfrm>
          <a:prstGeom prst="rect">
            <a:avLst/>
          </a:prstGeom>
        </p:spPr>
      </p:pic>
      <p:sp>
        <p:nvSpPr>
          <p:cNvPr id="26" name="TextBox 25"/>
          <p:cNvSpPr txBox="1"/>
          <p:nvPr/>
        </p:nvSpPr>
        <p:spPr>
          <a:xfrm>
            <a:off x="3996170" y="1563688"/>
            <a:ext cx="1991253" cy="707886"/>
          </a:xfrm>
          <a:prstGeom prst="rect">
            <a:avLst/>
          </a:prstGeom>
          <a:noFill/>
        </p:spPr>
        <p:txBody>
          <a:bodyPr wrap="square" rtlCol="0">
            <a:spAutoFit/>
          </a:bodyPr>
          <a:lstStyle/>
          <a:p>
            <a:pPr algn="ctr"/>
            <a:r>
              <a:rPr lang="en-US" sz="2000" dirty="0">
                <a:solidFill>
                  <a:srgbClr val="666666"/>
                </a:solidFill>
                <a:latin typeface="Segoe UI Light" panose="020B0502040204020203" pitchFamily="34" charset="0"/>
                <a:cs typeface="Segoe UI Light" panose="020B0502040204020203" pitchFamily="34" charset="0"/>
              </a:rPr>
              <a:t>VGG, 19 layers</a:t>
            </a:r>
          </a:p>
          <a:p>
            <a:pPr algn="ctr"/>
            <a:r>
              <a:rPr lang="en-US" sz="2000" dirty="0">
                <a:solidFill>
                  <a:srgbClr val="666666"/>
                </a:solidFill>
                <a:latin typeface="Segoe UI Light" panose="020B0502040204020203" pitchFamily="34" charset="0"/>
                <a:cs typeface="Segoe UI Light" panose="020B0502040204020203" pitchFamily="34" charset="0"/>
              </a:rPr>
              <a:t>(ILSVRC 2014)</a:t>
            </a:r>
          </a:p>
        </p:txBody>
      </p:sp>
      <p:sp>
        <p:nvSpPr>
          <p:cNvPr id="11" name="Title 1"/>
          <p:cNvSpPr txBox="1">
            <a:spLocks/>
          </p:cNvSpPr>
          <p:nvPr/>
        </p:nvSpPr>
        <p:spPr>
          <a:xfrm>
            <a:off x="304801" y="396996"/>
            <a:ext cx="8153400"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b="1" dirty="0">
                <a:solidFill>
                  <a:schemeClr val="accent1"/>
                </a:solidFill>
              </a:rPr>
              <a:t>Revolution of Depth</a:t>
            </a:r>
          </a:p>
        </p:txBody>
      </p:sp>
      <p:sp>
        <p:nvSpPr>
          <p:cNvPr id="12" name="TextBox 11"/>
          <p:cNvSpPr txBox="1"/>
          <p:nvPr/>
        </p:nvSpPr>
        <p:spPr>
          <a:xfrm>
            <a:off x="981075" y="6448623"/>
            <a:ext cx="11210925" cy="307777"/>
          </a:xfrm>
          <a:prstGeom prst="rect">
            <a:avLst/>
          </a:prstGeom>
          <a:noFill/>
        </p:spPr>
        <p:txBody>
          <a:bodyPr wrap="square" rtlCol="0">
            <a:spAutoFit/>
          </a:bodyPr>
          <a:lstStyle/>
          <a:p>
            <a:pPr algn="r"/>
            <a:r>
              <a:rPr lang="en-US" sz="1400" dirty="0">
                <a:solidFill>
                  <a:schemeClr val="tx1">
                    <a:lumMod val="50000"/>
                    <a:lumOff val="50000"/>
                  </a:schemeClr>
                </a:solidFill>
              </a:rPr>
              <a:t>Kaiming He, Xiangyu Zhang, Shaoqing Ren, &amp; Jian Sun. “Deep Residual Learning for Image Recognition”, 2015</a:t>
            </a:r>
          </a:p>
        </p:txBody>
      </p:sp>
      <p:sp>
        <p:nvSpPr>
          <p:cNvPr id="13" name="Rectangle 12"/>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i</a:t>
            </a: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026" name="Picture 2" descr="http://static.franceculture.fr/sites/default/files/imagecache/ressource_full/2015/07/08/5061371/JFAURE_YannLeCun.jpg"/>
          <p:cNvPicPr>
            <a:picLocks noChangeAspect="1" noChangeArrowheads="1"/>
          </p:cNvPicPr>
          <p:nvPr/>
        </p:nvPicPr>
        <p:blipFill rotWithShape="1">
          <a:blip r:embed="rId6">
            <a:extLst>
              <a:ext uri="{28A0092B-C50C-407E-A947-70E740481C1C}">
                <a14:useLocalDpi xmlns:a14="http://schemas.microsoft.com/office/drawing/2010/main" val="0"/>
              </a:ext>
            </a:extLst>
          </a:blip>
          <a:srcRect t="9513" r="16876" b="31430"/>
          <a:stretch/>
        </p:blipFill>
        <p:spPr bwMode="auto">
          <a:xfrm>
            <a:off x="7020000" y="4424360"/>
            <a:ext cx="1751506" cy="1867772"/>
          </a:xfrm>
          <a:prstGeom prst="rect">
            <a:avLst/>
          </a:prstGeom>
          <a:noFill/>
          <a:extLst>
            <a:ext uri="{909E8E84-426E-40DD-AFC4-6F175D3DCCD1}">
              <a14:hiddenFill xmlns:a14="http://schemas.microsoft.com/office/drawing/2010/main">
                <a:solidFill>
                  <a:srgbClr val="FFFFFF"/>
                </a:solidFill>
              </a14:hiddenFill>
            </a:ext>
          </a:extLst>
        </p:spPr>
      </p:pic>
      <p:sp>
        <p:nvSpPr>
          <p:cNvPr id="2" name="Oval Callout 1"/>
          <p:cNvSpPr/>
          <p:nvPr/>
        </p:nvSpPr>
        <p:spPr>
          <a:xfrm>
            <a:off x="8714185" y="4424360"/>
            <a:ext cx="995571" cy="647700"/>
          </a:xfrm>
          <a:prstGeom prst="wedgeEllipseCallout">
            <a:avLst>
              <a:gd name="adj1" fmla="val -79679"/>
              <a:gd name="adj2" fmla="val 7006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Ultra deep</a:t>
            </a:r>
          </a:p>
        </p:txBody>
      </p:sp>
    </p:spTree>
    <p:extLst>
      <p:ext uri="{BB962C8B-B14F-4D97-AF65-F5344CB8AC3E}">
        <p14:creationId xmlns:p14="http://schemas.microsoft.com/office/powerpoint/2010/main" val="300916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2779620" y="1690688"/>
            <a:ext cx="2143136" cy="400110"/>
          </a:xfrm>
          <a:prstGeom prst="rect">
            <a:avLst/>
          </a:prstGeom>
          <a:noFill/>
        </p:spPr>
        <p:txBody>
          <a:bodyPr wrap="square" rtlCol="0">
            <a:spAutoFit/>
          </a:bodyPr>
          <a:lstStyle/>
          <a:p>
            <a:pPr algn="ctr"/>
            <a:r>
              <a:rPr lang="en-US" sz="2000" dirty="0">
                <a:solidFill>
                  <a:srgbClr val="666666"/>
                </a:solidFill>
                <a:latin typeface="Segoe UI Light" panose="020B0502040204020203" pitchFamily="34" charset="0"/>
                <a:cs typeface="Segoe UI Light" panose="020B0502040204020203" pitchFamily="34" charset="0"/>
              </a:rPr>
              <a:t>ResNet, </a:t>
            </a:r>
            <a:r>
              <a:rPr lang="en-US" sz="2000" b="1" dirty="0">
                <a:solidFill>
                  <a:srgbClr val="FF0000"/>
                </a:solidFill>
                <a:latin typeface="Segoe UI Light" panose="020B0502040204020203" pitchFamily="34" charset="0"/>
                <a:cs typeface="Segoe UI Light" panose="020B0502040204020203" pitchFamily="34" charset="0"/>
              </a:rPr>
              <a:t>152 layers</a:t>
            </a:r>
          </a:p>
        </p:txBody>
      </p:sp>
      <p:pic>
        <p:nvPicPr>
          <p:cNvPr id="15" name="Picture 14"/>
          <p:cNvPicPr>
            <a:picLocks noChangeAspect="1"/>
          </p:cNvPicPr>
          <p:nvPr/>
        </p:nvPicPr>
        <p:blipFill>
          <a:blip r:embed="rId3"/>
          <a:stretch>
            <a:fillRect/>
          </a:stretch>
        </p:blipFill>
        <p:spPr>
          <a:xfrm>
            <a:off x="5465645" y="1690688"/>
            <a:ext cx="1260710" cy="27594126"/>
          </a:xfrm>
          <a:prstGeom prst="rect">
            <a:avLst/>
          </a:prstGeom>
        </p:spPr>
      </p:pic>
      <p:sp>
        <p:nvSpPr>
          <p:cNvPr id="7" name="Title 1"/>
          <p:cNvSpPr txBox="1">
            <a:spLocks/>
          </p:cNvSpPr>
          <p:nvPr/>
        </p:nvSpPr>
        <p:spPr>
          <a:xfrm>
            <a:off x="304801" y="396996"/>
            <a:ext cx="8153400"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b="1" dirty="0">
                <a:solidFill>
                  <a:schemeClr val="accent1"/>
                </a:solidFill>
              </a:rPr>
              <a:t>Revolution of Depth</a:t>
            </a:r>
          </a:p>
        </p:txBody>
      </p:sp>
      <p:sp>
        <p:nvSpPr>
          <p:cNvPr id="10" name="TextBox 9"/>
          <p:cNvSpPr txBox="1"/>
          <p:nvPr/>
        </p:nvSpPr>
        <p:spPr>
          <a:xfrm>
            <a:off x="981075" y="6448623"/>
            <a:ext cx="11210925" cy="307777"/>
          </a:xfrm>
          <a:prstGeom prst="rect">
            <a:avLst/>
          </a:prstGeom>
          <a:noFill/>
        </p:spPr>
        <p:txBody>
          <a:bodyPr wrap="square" rtlCol="0">
            <a:spAutoFit/>
          </a:bodyPr>
          <a:lstStyle/>
          <a:p>
            <a:pPr algn="r"/>
            <a:r>
              <a:rPr lang="en-US" sz="1400" dirty="0">
                <a:solidFill>
                  <a:schemeClr val="tx1">
                    <a:lumMod val="50000"/>
                    <a:lumOff val="50000"/>
                  </a:schemeClr>
                </a:solidFill>
              </a:rPr>
              <a:t>Kaiming He, Xiangyu Zhang, Shaoqing Ren, &amp; Jian Sun. “Deep Residual Learning for Image Recognition”, 2015</a:t>
            </a:r>
          </a:p>
        </p:txBody>
      </p:sp>
      <p:sp>
        <p:nvSpPr>
          <p:cNvPr id="11" name="Rectangle 10"/>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i</a:t>
            </a: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8605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 fill="hold" nodeType="withEffect">
                                  <p:stCondLst>
                                    <p:cond delay="0"/>
                                  </p:stCondLst>
                                  <p:childTnLst>
                                    <p:animMotion origin="layout" path="M 0 -3.33333E-6 L 0 -3.39814 " pathEditMode="fixed" rAng="0" ptsTypes="AA">
                                      <p:cBhvr>
                                        <p:cTn id="6" dur="8000" fill="hold"/>
                                        <p:tgtEl>
                                          <p:spTgt spid="15"/>
                                        </p:tgtEl>
                                        <p:attrNameLst>
                                          <p:attrName>ppt_x</p:attrName>
                                          <p:attrName>ppt_y</p:attrName>
                                        </p:attrNameLst>
                                      </p:cBhvr>
                                      <p:rCtr x="0" y="-169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12954" y="752438"/>
            <a:ext cx="9527555" cy="6105562"/>
            <a:chOff x="1212954" y="618623"/>
            <a:chExt cx="9527555" cy="6105562"/>
          </a:xfrm>
        </p:grpSpPr>
        <p:graphicFrame>
          <p:nvGraphicFramePr>
            <p:cNvPr id="4" name="Chart 3"/>
            <p:cNvGraphicFramePr/>
            <p:nvPr>
              <p:extLst/>
            </p:nvPr>
          </p:nvGraphicFramePr>
          <p:xfrm>
            <a:off x="1212954" y="618623"/>
            <a:ext cx="9527555" cy="6105562"/>
          </p:xfrm>
          <a:graphic>
            <a:graphicData uri="http://schemas.openxmlformats.org/drawingml/2006/chart">
              <c:chart xmlns:c="http://schemas.openxmlformats.org/drawingml/2006/chart" xmlns:r="http://schemas.openxmlformats.org/officeDocument/2006/relationships" r:id="rId3"/>
            </a:graphicData>
          </a:graphic>
        </p:graphicFrame>
        <p:sp>
          <p:nvSpPr>
            <p:cNvPr id="12" name="Rounded Rectangle 11"/>
            <p:cNvSpPr/>
            <p:nvPr/>
          </p:nvSpPr>
          <p:spPr>
            <a:xfrm>
              <a:off x="8408580" y="4276978"/>
              <a:ext cx="1828800" cy="365760"/>
            </a:xfrm>
            <a:prstGeom prst="roundRect">
              <a:avLst>
                <a:gd name="adj" fmla="val 7933"/>
              </a:avLst>
            </a:prstGeom>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shallow</a:t>
              </a:r>
            </a:p>
          </p:txBody>
        </p:sp>
        <p:sp>
          <p:nvSpPr>
            <p:cNvPr id="17" name="Rounded Rectangle 16"/>
            <p:cNvSpPr/>
            <p:nvPr/>
          </p:nvSpPr>
          <p:spPr>
            <a:xfrm>
              <a:off x="6832997" y="4276978"/>
              <a:ext cx="1143000" cy="365760"/>
            </a:xfrm>
            <a:prstGeom prst="roundRect">
              <a:avLst>
                <a:gd name="adj" fmla="val 7933"/>
              </a:avLst>
            </a:prstGeom>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8 layers</a:t>
              </a:r>
            </a:p>
          </p:txBody>
        </p:sp>
        <p:sp>
          <p:nvSpPr>
            <p:cNvPr id="18" name="Rounded Rectangle 17"/>
            <p:cNvSpPr/>
            <p:nvPr/>
          </p:nvSpPr>
          <p:spPr>
            <a:xfrm>
              <a:off x="4308767" y="3330543"/>
              <a:ext cx="1143000" cy="365760"/>
            </a:xfrm>
            <a:prstGeom prst="roundRect">
              <a:avLst>
                <a:gd name="adj" fmla="val 7933"/>
              </a:avLst>
            </a:prstGeom>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19 layers</a:t>
              </a:r>
            </a:p>
          </p:txBody>
        </p:sp>
        <p:sp>
          <p:nvSpPr>
            <p:cNvPr id="19" name="Rounded Rectangle 18"/>
            <p:cNvSpPr/>
            <p:nvPr/>
          </p:nvSpPr>
          <p:spPr>
            <a:xfrm>
              <a:off x="3024570" y="3330543"/>
              <a:ext cx="1143000" cy="365760"/>
            </a:xfrm>
            <a:prstGeom prst="roundRect">
              <a:avLst>
                <a:gd name="adj" fmla="val 7933"/>
              </a:avLst>
            </a:prstGeom>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22 layers</a:t>
              </a:r>
            </a:p>
          </p:txBody>
        </p:sp>
        <p:sp>
          <p:nvSpPr>
            <p:cNvPr id="20" name="Rounded Rectangle 19"/>
            <p:cNvSpPr/>
            <p:nvPr/>
          </p:nvSpPr>
          <p:spPr>
            <a:xfrm>
              <a:off x="1570644" y="1271236"/>
              <a:ext cx="1529398" cy="457200"/>
            </a:xfrm>
            <a:prstGeom prst="roundRect">
              <a:avLst>
                <a:gd name="adj" fmla="val 7933"/>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solidFill>
                    <a:srgbClr val="C00000"/>
                  </a:solidFill>
                </a:rPr>
                <a:t>152 layers</a:t>
              </a:r>
            </a:p>
          </p:txBody>
        </p:sp>
      </p:grpSp>
      <p:sp>
        <p:nvSpPr>
          <p:cNvPr id="11" name="TextBox 10"/>
          <p:cNvSpPr txBox="1"/>
          <p:nvPr/>
        </p:nvSpPr>
        <p:spPr>
          <a:xfrm>
            <a:off x="981075" y="6448623"/>
            <a:ext cx="11210925" cy="307777"/>
          </a:xfrm>
          <a:prstGeom prst="rect">
            <a:avLst/>
          </a:prstGeom>
          <a:noFill/>
        </p:spPr>
        <p:txBody>
          <a:bodyPr wrap="square" rtlCol="0">
            <a:spAutoFit/>
          </a:bodyPr>
          <a:lstStyle/>
          <a:p>
            <a:pPr algn="r"/>
            <a:r>
              <a:rPr lang="en-US" sz="1400" dirty="0">
                <a:solidFill>
                  <a:schemeClr val="tx1">
                    <a:lumMod val="50000"/>
                    <a:lumOff val="50000"/>
                  </a:schemeClr>
                </a:solidFill>
              </a:rPr>
              <a:t>Kaiming He, Xiangyu Zhang, Shaoqing Ren, &amp; Jian Sun. “Deep Residual Learning for Image Recognition”, 2015</a:t>
            </a:r>
          </a:p>
        </p:txBody>
      </p:sp>
      <p:sp>
        <p:nvSpPr>
          <p:cNvPr id="13" name="Rounded Rectangle 12"/>
          <p:cNvSpPr/>
          <p:nvPr/>
        </p:nvSpPr>
        <p:spPr>
          <a:xfrm>
            <a:off x="5569104" y="4410793"/>
            <a:ext cx="1143000" cy="365760"/>
          </a:xfrm>
          <a:prstGeom prst="roundRect">
            <a:avLst>
              <a:gd name="adj" fmla="val 7933"/>
            </a:avLst>
          </a:prstGeom>
          <a:ln>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8 layers</a:t>
            </a:r>
          </a:p>
        </p:txBody>
      </p:sp>
      <p:sp>
        <p:nvSpPr>
          <p:cNvPr id="14" name="Title 1"/>
          <p:cNvSpPr txBox="1">
            <a:spLocks/>
          </p:cNvSpPr>
          <p:nvPr/>
        </p:nvSpPr>
        <p:spPr>
          <a:xfrm>
            <a:off x="304801" y="396996"/>
            <a:ext cx="8153400"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r>
              <a:rPr lang="en-US" b="1" dirty="0">
                <a:solidFill>
                  <a:schemeClr val="accent1"/>
                </a:solidFill>
              </a:rPr>
              <a:t>Revolution of Depth</a:t>
            </a:r>
          </a:p>
        </p:txBody>
      </p:sp>
      <p:sp>
        <p:nvSpPr>
          <p:cNvPr id="15" name="Rectangle 1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r>
              <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rPr>
              <a:t>i</a:t>
            </a:r>
            <a:endParaRPr lang="en-US" spc="-50"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85024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261582" y="2047164"/>
            <a:ext cx="11668835" cy="1578906"/>
          </a:xfrm>
          <a:prstGeom prst="rect">
            <a:avLst/>
          </a:prstGeom>
        </p:spPr>
        <p:txBody>
          <a:bodyPr vert="horz" lIns="91427" tIns="45713" rIns="91427" bIns="45713"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7200" b="1" dirty="0">
                <a:solidFill>
                  <a:schemeClr val="bg1"/>
                </a:solidFill>
                <a:latin typeface="Segoe UI Light" panose="020B0502040204020203" pitchFamily="34" charset="0"/>
                <a:cs typeface="Segoe UI Light" panose="020B0502040204020203" pitchFamily="34" charset="0"/>
              </a:rPr>
              <a:t>Building a DL App in </a:t>
            </a:r>
            <a:r>
              <a:rPr lang="en-US" sz="7200" b="1" i="1" dirty="0">
                <a:solidFill>
                  <a:srgbClr val="FFFF00"/>
                </a:solidFill>
                <a:latin typeface="Segoe UI Light" panose="020B0502040204020203" pitchFamily="34" charset="0"/>
                <a:cs typeface="Segoe UI Light" panose="020B0502040204020203" pitchFamily="34" charset="0"/>
              </a:rPr>
              <a:t>_</a:t>
            </a:r>
            <a:r>
              <a:rPr lang="en-US" sz="7200" b="1" dirty="0">
                <a:solidFill>
                  <a:srgbClr val="FFFF00"/>
                </a:solidFill>
                <a:latin typeface="Segoe UI Light" panose="020B0502040204020203" pitchFamily="34" charset="0"/>
                <a:cs typeface="Segoe UI Light" panose="020B0502040204020203" pitchFamily="34" charset="0"/>
              </a:rPr>
              <a:t> time</a:t>
            </a:r>
            <a:endParaRPr kumimoji="0" lang="en-US" sz="5400" b="0" i="0" u="none" strike="noStrike" kern="1200" cap="none" spc="0" normalizeH="0" baseline="0" noProof="0" dirty="0">
              <a:ln>
                <a:noFill/>
              </a:ln>
              <a:solidFill>
                <a:srgbClr val="FFFF0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2392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49382" y="294724"/>
            <a:ext cx="11942618" cy="670120"/>
          </a:xfrm>
          <a:prstGeom prst="rect">
            <a:avLst/>
          </a:prstGeom>
        </p:spPr>
        <p:txBody>
          <a:bodyPr>
            <a:normAutofit fontScale="77500" lnSpcReduction="2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Your Budget - Smartphone Floating Point Operations Per Second (2015)</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1651554" y="1142943"/>
            <a:ext cx="8888889" cy="4965079"/>
          </a:xfrm>
          <a:prstGeom prst="rect">
            <a:avLst/>
          </a:prstGeom>
        </p:spPr>
      </p:pic>
      <p:sp>
        <p:nvSpPr>
          <p:cNvPr id="9" name="TextBox 8"/>
          <p:cNvSpPr txBox="1"/>
          <p:nvPr/>
        </p:nvSpPr>
        <p:spPr>
          <a:xfrm>
            <a:off x="0" y="6397823"/>
            <a:ext cx="12191999" cy="307777"/>
          </a:xfrm>
          <a:prstGeom prst="rect">
            <a:avLst/>
          </a:prstGeom>
          <a:noFill/>
        </p:spPr>
        <p:txBody>
          <a:bodyPr wrap="square" rtlCol="0">
            <a:spAutoFit/>
          </a:bodyPr>
          <a:lstStyle/>
          <a:p>
            <a:pPr algn="r"/>
            <a:r>
              <a:rPr lang="en-US" sz="1400" dirty="0">
                <a:solidFill>
                  <a:schemeClr val="tx1">
                    <a:lumMod val="50000"/>
                    <a:lumOff val="50000"/>
                  </a:schemeClr>
                </a:solidFill>
                <a:hlinkClick r:id="rId4"/>
              </a:rPr>
              <a:t>http://pages.experts-exchange.com/processing-power-compared/</a:t>
            </a:r>
            <a:endParaRPr lang="en-US" sz="1400" dirty="0">
              <a:solidFill>
                <a:schemeClr val="tx1">
                  <a:lumMod val="50000"/>
                  <a:lumOff val="50000"/>
                </a:schemeClr>
              </a:solidFill>
            </a:endParaRPr>
          </a:p>
        </p:txBody>
      </p:sp>
    </p:spTree>
    <p:extLst>
      <p:ext uri="{BB962C8B-B14F-4D97-AF65-F5344CB8AC3E}">
        <p14:creationId xmlns:p14="http://schemas.microsoft.com/office/powerpoint/2010/main" val="189371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Accuracy vs Operations Per Image Inference</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pic>
        <p:nvPicPr>
          <p:cNvPr id="8" name="Picture 7"/>
          <p:cNvPicPr>
            <a:picLocks noChangeAspect="1"/>
          </p:cNvPicPr>
          <p:nvPr/>
        </p:nvPicPr>
        <p:blipFill>
          <a:blip r:embed="rId3"/>
          <a:stretch>
            <a:fillRect/>
          </a:stretch>
        </p:blipFill>
        <p:spPr>
          <a:xfrm>
            <a:off x="1554701" y="1352708"/>
            <a:ext cx="7483501" cy="4851436"/>
          </a:xfrm>
          <a:prstGeom prst="rect">
            <a:avLst/>
          </a:prstGeom>
        </p:spPr>
      </p:pic>
      <p:sp>
        <p:nvSpPr>
          <p:cNvPr id="6" name="Text Placeholder 6"/>
          <p:cNvSpPr>
            <a:spLocks noGrp="1"/>
          </p:cNvSpPr>
          <p:nvPr>
            <p:ph type="body" sz="quarter" idx="10"/>
          </p:nvPr>
        </p:nvSpPr>
        <p:spPr>
          <a:xfrm>
            <a:off x="9038202" y="2818770"/>
            <a:ext cx="3153798" cy="853524"/>
          </a:xfrm>
        </p:spPr>
        <p:txBody>
          <a:bodyPr>
            <a:normAutofit lnSpcReduction="10000"/>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Size is proportional to num parameters</a:t>
            </a:r>
          </a:p>
        </p:txBody>
      </p:sp>
      <p:sp>
        <p:nvSpPr>
          <p:cNvPr id="7" name="TextBox 6"/>
          <p:cNvSpPr txBox="1"/>
          <p:nvPr/>
        </p:nvSpPr>
        <p:spPr>
          <a:xfrm>
            <a:off x="0" y="6397823"/>
            <a:ext cx="12191999" cy="307777"/>
          </a:xfrm>
          <a:prstGeom prst="rect">
            <a:avLst/>
          </a:prstGeom>
          <a:noFill/>
        </p:spPr>
        <p:txBody>
          <a:bodyPr wrap="square" rtlCol="0">
            <a:spAutoFit/>
          </a:bodyPr>
          <a:lstStyle/>
          <a:p>
            <a:pPr algn="r"/>
            <a:r>
              <a:rPr lang="it-IT" sz="1400" dirty="0">
                <a:solidFill>
                  <a:schemeClr val="tx1">
                    <a:lumMod val="50000"/>
                    <a:lumOff val="50000"/>
                  </a:schemeClr>
                </a:solidFill>
              </a:rPr>
              <a:t>Alfredo Canziani, Adam Paszke, Eugenio Culurciello, </a:t>
            </a:r>
            <a:r>
              <a:rPr lang="en-US" sz="1400" dirty="0">
                <a:solidFill>
                  <a:schemeClr val="tx1">
                    <a:lumMod val="50000"/>
                    <a:lumOff val="50000"/>
                  </a:schemeClr>
                </a:solidFill>
              </a:rPr>
              <a:t>“An Analysis of Deep Neural Network Models for Practical Applications” 2016</a:t>
            </a:r>
          </a:p>
        </p:txBody>
      </p:sp>
      <p:sp>
        <p:nvSpPr>
          <p:cNvPr id="9" name="Text Placeholder 6"/>
          <p:cNvSpPr txBox="1">
            <a:spLocks/>
          </p:cNvSpPr>
          <p:nvPr/>
        </p:nvSpPr>
        <p:spPr>
          <a:xfrm>
            <a:off x="7662823" y="1768419"/>
            <a:ext cx="2297335" cy="561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rgbClr val="FF0000"/>
                </a:solidFill>
                <a:latin typeface="Segoe UI Light" panose="020B0502040204020203" pitchFamily="34" charset="0"/>
                <a:cs typeface="Segoe UI Light" panose="020B0502040204020203" pitchFamily="34" charset="0"/>
              </a:rPr>
              <a:t>552 MB</a:t>
            </a:r>
          </a:p>
        </p:txBody>
      </p:sp>
      <p:sp>
        <p:nvSpPr>
          <p:cNvPr id="2" name="Rectangle 1"/>
          <p:cNvSpPr/>
          <p:nvPr/>
        </p:nvSpPr>
        <p:spPr>
          <a:xfrm>
            <a:off x="7609924" y="2146196"/>
            <a:ext cx="1201567" cy="142827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6"/>
          <p:cNvSpPr txBox="1">
            <a:spLocks/>
          </p:cNvSpPr>
          <p:nvPr/>
        </p:nvSpPr>
        <p:spPr>
          <a:xfrm>
            <a:off x="2924569" y="5247610"/>
            <a:ext cx="1543599" cy="32501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rgbClr val="FF0000"/>
                </a:solidFill>
                <a:latin typeface="Segoe UI Light" panose="020B0502040204020203" pitchFamily="34" charset="0"/>
                <a:cs typeface="Segoe UI Light" panose="020B0502040204020203" pitchFamily="34" charset="0"/>
              </a:rPr>
              <a:t>240 MB</a:t>
            </a:r>
          </a:p>
        </p:txBody>
      </p:sp>
      <p:sp>
        <p:nvSpPr>
          <p:cNvPr id="11" name="Rectangle 10"/>
          <p:cNvSpPr/>
          <p:nvPr/>
        </p:nvSpPr>
        <p:spPr>
          <a:xfrm>
            <a:off x="2117226" y="4670240"/>
            <a:ext cx="739329" cy="82618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V="1">
            <a:off x="2117226" y="1439187"/>
            <a:ext cx="2192381" cy="2135287"/>
          </a:xfrm>
          <a:prstGeom prst="line">
            <a:avLst/>
          </a:prstGeom>
          <a:ln w="28575">
            <a:prstDash val="dash"/>
          </a:ln>
        </p:spPr>
        <p:style>
          <a:lnRef idx="2">
            <a:schemeClr val="accent6"/>
          </a:lnRef>
          <a:fillRef idx="0">
            <a:schemeClr val="accent6"/>
          </a:fillRef>
          <a:effectRef idx="1">
            <a:schemeClr val="accent6"/>
          </a:effectRef>
          <a:fontRef idx="minor">
            <a:schemeClr val="tx1"/>
          </a:fontRef>
        </p:style>
      </p:cxnSp>
      <p:sp>
        <p:nvSpPr>
          <p:cNvPr id="14" name="Text Placeholder 6"/>
          <p:cNvSpPr txBox="1">
            <a:spLocks/>
          </p:cNvSpPr>
          <p:nvPr/>
        </p:nvSpPr>
        <p:spPr>
          <a:xfrm>
            <a:off x="3100099" y="1115010"/>
            <a:ext cx="2297335" cy="561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rgbClr val="00B050"/>
                </a:solidFill>
                <a:latin typeface="Segoe UI Light" panose="020B0502040204020203" pitchFamily="34" charset="0"/>
                <a:cs typeface="Segoe UI Light" panose="020B0502040204020203" pitchFamily="34" charset="0"/>
              </a:rPr>
              <a:t>What we want</a:t>
            </a:r>
          </a:p>
        </p:txBody>
      </p:sp>
    </p:spTree>
    <p:extLst>
      <p:ext uri="{BB962C8B-B14F-4D97-AF65-F5344CB8AC3E}">
        <p14:creationId xmlns:p14="http://schemas.microsoft.com/office/powerpoint/2010/main" val="3889740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P spid="10" grpId="0"/>
      <p:bldP spid="11" grpId="0" animBg="1"/>
      <p:bldP spid="14" grpId="0"/>
      <p:bldP spid="14"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Accuracy Per Parameter</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2213519" y="1763118"/>
            <a:ext cx="7764960" cy="4384063"/>
          </a:xfrm>
          <a:prstGeom prst="rect">
            <a:avLst/>
          </a:prstGeom>
        </p:spPr>
      </p:pic>
      <p:sp>
        <p:nvSpPr>
          <p:cNvPr id="9" name="TextBox 8"/>
          <p:cNvSpPr txBox="1"/>
          <p:nvPr/>
        </p:nvSpPr>
        <p:spPr>
          <a:xfrm>
            <a:off x="0" y="6397823"/>
            <a:ext cx="12191999" cy="307777"/>
          </a:xfrm>
          <a:prstGeom prst="rect">
            <a:avLst/>
          </a:prstGeom>
          <a:noFill/>
        </p:spPr>
        <p:txBody>
          <a:bodyPr wrap="square" rtlCol="0">
            <a:spAutoFit/>
          </a:bodyPr>
          <a:lstStyle/>
          <a:p>
            <a:pPr algn="r"/>
            <a:r>
              <a:rPr lang="it-IT" sz="1400" dirty="0">
                <a:solidFill>
                  <a:schemeClr val="tx1">
                    <a:lumMod val="50000"/>
                    <a:lumOff val="50000"/>
                  </a:schemeClr>
                </a:solidFill>
              </a:rPr>
              <a:t>Alfredo Canziani, Adam Paszke, Eugenio Culurciello, </a:t>
            </a:r>
            <a:r>
              <a:rPr lang="en-US" sz="1400" dirty="0">
                <a:solidFill>
                  <a:schemeClr val="tx1">
                    <a:lumMod val="50000"/>
                    <a:lumOff val="50000"/>
                  </a:schemeClr>
                </a:solidFill>
              </a:rPr>
              <a:t>“An Analysis of Deep Neural Network Models for Practical Applications” 2016</a:t>
            </a:r>
          </a:p>
        </p:txBody>
      </p:sp>
    </p:spTree>
    <p:extLst>
      <p:ext uri="{BB962C8B-B14F-4D97-AF65-F5344CB8AC3E}">
        <p14:creationId xmlns:p14="http://schemas.microsoft.com/office/powerpoint/2010/main" val="3456443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Pick your DNN Architecture for your mobile architecture</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pic>
        <p:nvPicPr>
          <p:cNvPr id="9" name="Picture 8"/>
          <p:cNvPicPr>
            <a:picLocks noChangeAspect="1"/>
          </p:cNvPicPr>
          <p:nvPr/>
        </p:nvPicPr>
        <p:blipFill>
          <a:blip r:embed="rId3"/>
          <a:stretch>
            <a:fillRect/>
          </a:stretch>
        </p:blipFill>
        <p:spPr>
          <a:xfrm>
            <a:off x="1135459" y="1623886"/>
            <a:ext cx="9954210" cy="4422671"/>
          </a:xfrm>
          <a:prstGeom prst="rect">
            <a:avLst/>
          </a:prstGeom>
        </p:spPr>
      </p:pic>
      <p:sp>
        <p:nvSpPr>
          <p:cNvPr id="11" name="Text Placeholder 6"/>
          <p:cNvSpPr>
            <a:spLocks noGrp="1"/>
          </p:cNvSpPr>
          <p:nvPr>
            <p:ph type="body" sz="quarter" idx="10"/>
          </p:nvPr>
        </p:nvSpPr>
        <p:spPr>
          <a:xfrm>
            <a:off x="959741" y="1172635"/>
            <a:ext cx="2297335" cy="561876"/>
          </a:xfrm>
        </p:spPr>
        <p:txBody>
          <a:bodyPr>
            <a:normAutofit/>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Resnet Family</a:t>
            </a:r>
          </a:p>
        </p:txBody>
      </p:sp>
      <p:sp>
        <p:nvSpPr>
          <p:cNvPr id="12" name="Text Placeholder 6"/>
          <p:cNvSpPr txBox="1">
            <a:spLocks/>
          </p:cNvSpPr>
          <p:nvPr/>
        </p:nvSpPr>
        <p:spPr>
          <a:xfrm>
            <a:off x="6768574" y="6017163"/>
            <a:ext cx="5504033" cy="37798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666666"/>
                </a:solidFill>
                <a:latin typeface="Segoe UI Light" panose="020B0502040204020203" pitchFamily="34" charset="0"/>
                <a:cs typeface="Segoe UI Light" panose="020B0502040204020203" pitchFamily="34" charset="0"/>
              </a:rPr>
              <a:t>Under 150 </a:t>
            </a:r>
            <a:r>
              <a:rPr lang="en-US" dirty="0" err="1">
                <a:solidFill>
                  <a:srgbClr val="666666"/>
                </a:solidFill>
                <a:latin typeface="Segoe UI Light" panose="020B0502040204020203" pitchFamily="34" charset="0"/>
                <a:cs typeface="Segoe UI Light" panose="020B0502040204020203" pitchFamily="34" charset="0"/>
              </a:rPr>
              <a:t>ms</a:t>
            </a:r>
            <a:r>
              <a:rPr lang="en-US" dirty="0">
                <a:solidFill>
                  <a:srgbClr val="666666"/>
                </a:solidFill>
                <a:latin typeface="Segoe UI Light" panose="020B0502040204020203" pitchFamily="34" charset="0"/>
                <a:cs typeface="Segoe UI Light" panose="020B0502040204020203" pitchFamily="34" charset="0"/>
              </a:rPr>
              <a:t> on iPhone 7 using Metal GPU</a:t>
            </a:r>
          </a:p>
        </p:txBody>
      </p:sp>
      <p:cxnSp>
        <p:nvCxnSpPr>
          <p:cNvPr id="14" name="Straight Arrow Connector 13"/>
          <p:cNvCxnSpPr>
            <a:stCxn id="12" idx="1"/>
          </p:cNvCxnSpPr>
          <p:nvPr/>
        </p:nvCxnSpPr>
        <p:spPr>
          <a:xfrm flipV="1">
            <a:off x="6768574" y="5917151"/>
            <a:ext cx="0" cy="289006"/>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0" y="6397823"/>
            <a:ext cx="12191999" cy="307777"/>
          </a:xfrm>
          <a:prstGeom prst="rect">
            <a:avLst/>
          </a:prstGeom>
          <a:noFill/>
        </p:spPr>
        <p:txBody>
          <a:bodyPr wrap="square" rtlCol="0">
            <a:spAutoFit/>
          </a:bodyPr>
          <a:lstStyle/>
          <a:p>
            <a:pPr algn="r"/>
            <a:r>
              <a:rPr lang="it-IT" sz="1400" dirty="0">
                <a:solidFill>
                  <a:schemeClr val="tx1">
                    <a:lumMod val="50000"/>
                    <a:lumOff val="50000"/>
                  </a:schemeClr>
                </a:solidFill>
              </a:rPr>
              <a:t>Kaiming He, Xiangyu Zhang, Shaoqing Ren, Jian Sun, "</a:t>
            </a:r>
            <a:r>
              <a:rPr lang="en-US" sz="1400" dirty="0">
                <a:solidFill>
                  <a:schemeClr val="tx1">
                    <a:lumMod val="50000"/>
                    <a:lumOff val="50000"/>
                  </a:schemeClr>
                </a:solidFill>
              </a:rPr>
              <a:t>Deep Residual Learning for Image Recognition”, 2015</a:t>
            </a:r>
          </a:p>
        </p:txBody>
      </p:sp>
    </p:spTree>
    <p:extLst>
      <p:ext uri="{BB962C8B-B14F-4D97-AF65-F5344CB8AC3E}">
        <p14:creationId xmlns:p14="http://schemas.microsoft.com/office/powerpoint/2010/main" val="138216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Strategies to make DNNs even more efficient</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762001" y="2133599"/>
            <a:ext cx="10515599" cy="3911601"/>
          </a:xfrm>
        </p:spPr>
        <p:txBody>
          <a:bodyPr>
            <a:normAutofit/>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Shallow networks</a:t>
            </a:r>
          </a:p>
          <a:p>
            <a:pPr marL="0" indent="0">
              <a:buNone/>
            </a:pPr>
            <a:r>
              <a:rPr lang="en-US" dirty="0">
                <a:solidFill>
                  <a:srgbClr val="666666"/>
                </a:solidFill>
                <a:latin typeface="Segoe UI Light" panose="020B0502040204020203" pitchFamily="34" charset="0"/>
                <a:cs typeface="Segoe UI Light" panose="020B0502040204020203" pitchFamily="34" charset="0"/>
              </a:rPr>
              <a:t>Compressing pre-trained networks</a:t>
            </a:r>
          </a:p>
          <a:p>
            <a:pPr marL="0" indent="0">
              <a:buNone/>
            </a:pPr>
            <a:r>
              <a:rPr lang="en-US" dirty="0">
                <a:solidFill>
                  <a:srgbClr val="666666"/>
                </a:solidFill>
                <a:latin typeface="Segoe UI Light" panose="020B0502040204020203" pitchFamily="34" charset="0"/>
                <a:cs typeface="Segoe UI Light" panose="020B0502040204020203" pitchFamily="34" charset="0"/>
              </a:rPr>
              <a:t>Designing compact layers</a:t>
            </a:r>
          </a:p>
          <a:p>
            <a:pPr marL="0" indent="0">
              <a:buNone/>
            </a:pPr>
            <a:r>
              <a:rPr lang="en-US" dirty="0">
                <a:solidFill>
                  <a:srgbClr val="666666"/>
                </a:solidFill>
                <a:latin typeface="Segoe UI Light" panose="020B0502040204020203" pitchFamily="34" charset="0"/>
                <a:cs typeface="Segoe UI Light" panose="020B0502040204020203" pitchFamily="34" charset="0"/>
              </a:rPr>
              <a:t>Quantizing parameters</a:t>
            </a:r>
          </a:p>
          <a:p>
            <a:pPr marL="0" indent="0">
              <a:buNone/>
            </a:pPr>
            <a:r>
              <a:rPr lang="en-US" dirty="0">
                <a:solidFill>
                  <a:srgbClr val="666666"/>
                </a:solidFill>
                <a:latin typeface="Segoe UI Light" panose="020B0502040204020203" pitchFamily="34" charset="0"/>
                <a:cs typeface="Segoe UI Light" panose="020B0502040204020203" pitchFamily="34" charset="0"/>
              </a:rPr>
              <a:t>Network binarization</a:t>
            </a:r>
          </a:p>
        </p:txBody>
      </p:sp>
    </p:spTree>
    <p:extLst>
      <p:ext uri="{BB962C8B-B14F-4D97-AF65-F5344CB8AC3E}">
        <p14:creationId xmlns:p14="http://schemas.microsoft.com/office/powerpoint/2010/main" val="391473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Pruning</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377852" y="1334067"/>
            <a:ext cx="5177924" cy="3911601"/>
          </a:xfrm>
        </p:spPr>
        <p:txBody>
          <a:bodyPr>
            <a:normAutofit/>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Aim : Remove all connections with absolute weights below a threshold</a:t>
            </a:r>
          </a:p>
        </p:txBody>
      </p:sp>
      <p:pic>
        <p:nvPicPr>
          <p:cNvPr id="5122" name="Picture 2" descr="Pruning a neur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5776" y="911945"/>
            <a:ext cx="626745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5722031" y="4387222"/>
            <a:ext cx="2048386" cy="2054455"/>
          </a:xfrm>
          <a:prstGeom prst="rect">
            <a:avLst/>
          </a:prstGeom>
        </p:spPr>
      </p:pic>
      <p:pic>
        <p:nvPicPr>
          <p:cNvPr id="3" name="Picture 2"/>
          <p:cNvPicPr>
            <a:picLocks noChangeAspect="1"/>
          </p:cNvPicPr>
          <p:nvPr/>
        </p:nvPicPr>
        <p:blipFill>
          <a:blip r:embed="rId5"/>
          <a:stretch>
            <a:fillRect/>
          </a:stretch>
        </p:blipFill>
        <p:spPr>
          <a:xfrm>
            <a:off x="9220931" y="4387222"/>
            <a:ext cx="2025715" cy="2040946"/>
          </a:xfrm>
          <a:prstGeom prst="rect">
            <a:avLst/>
          </a:prstGeom>
        </p:spPr>
      </p:pic>
      <p:sp>
        <p:nvSpPr>
          <p:cNvPr id="8" name="TextBox 7"/>
          <p:cNvSpPr txBox="1"/>
          <p:nvPr/>
        </p:nvSpPr>
        <p:spPr>
          <a:xfrm>
            <a:off x="0" y="6397823"/>
            <a:ext cx="12191999" cy="307777"/>
          </a:xfrm>
          <a:prstGeom prst="rect">
            <a:avLst/>
          </a:prstGeom>
          <a:noFill/>
        </p:spPr>
        <p:txBody>
          <a:bodyPr wrap="square" rtlCol="0">
            <a:spAutoFit/>
          </a:bodyPr>
          <a:lstStyle/>
          <a:p>
            <a:pPr algn="r"/>
            <a:r>
              <a:rPr lang="en-US" sz="1400" dirty="0">
                <a:solidFill>
                  <a:schemeClr val="tx1">
                    <a:lumMod val="50000"/>
                    <a:lumOff val="50000"/>
                  </a:schemeClr>
                </a:solidFill>
              </a:rPr>
              <a:t>Song Han, Jeff Pool, John Tran, William J. Dally, "Learning both Weights and Connections for Efficient Neural Networks", 2015</a:t>
            </a:r>
          </a:p>
        </p:txBody>
      </p:sp>
      <p:pic>
        <p:nvPicPr>
          <p:cNvPr id="6" name="Picture 5"/>
          <p:cNvPicPr>
            <a:picLocks noChangeAspect="1"/>
          </p:cNvPicPr>
          <p:nvPr/>
        </p:nvPicPr>
        <p:blipFill>
          <a:blip r:embed="rId6"/>
          <a:stretch>
            <a:fillRect/>
          </a:stretch>
        </p:blipFill>
        <p:spPr>
          <a:xfrm>
            <a:off x="1134194" y="3203657"/>
            <a:ext cx="2873159" cy="3040278"/>
          </a:xfrm>
          <a:prstGeom prst="rect">
            <a:avLst/>
          </a:prstGeom>
        </p:spPr>
      </p:pic>
    </p:spTree>
    <p:extLst>
      <p:ext uri="{BB962C8B-B14F-4D97-AF65-F5344CB8AC3E}">
        <p14:creationId xmlns:p14="http://schemas.microsoft.com/office/powerpoint/2010/main" val="21617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noProof="0" dirty="0">
                <a:solidFill>
                  <a:schemeClr val="accent1"/>
                </a:solidFill>
              </a:rPr>
              <a:t>Observation : Most parameters in Fully Connected Layers</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2346464" y="6295002"/>
            <a:ext cx="2268366" cy="398004"/>
          </a:xfrm>
        </p:spPr>
        <p:txBody>
          <a:bodyPr>
            <a:noAutofit/>
          </a:bodyPr>
          <a:lstStyle/>
          <a:p>
            <a:pPr marL="0" indent="0">
              <a:buNone/>
            </a:pPr>
            <a:r>
              <a:rPr lang="en-US" sz="2000" dirty="0" err="1">
                <a:solidFill>
                  <a:srgbClr val="666666"/>
                </a:solidFill>
                <a:latin typeface="Segoe UI Light" panose="020B0502040204020203" pitchFamily="34" charset="0"/>
                <a:cs typeface="Segoe UI Light" panose="020B0502040204020203" pitchFamily="34" charset="0"/>
              </a:rPr>
              <a:t>AlexNet</a:t>
            </a:r>
            <a:r>
              <a:rPr lang="en-US" sz="2000" dirty="0">
                <a:solidFill>
                  <a:srgbClr val="666666"/>
                </a:solidFill>
                <a:latin typeface="Segoe UI Light" panose="020B0502040204020203" pitchFamily="34" charset="0"/>
                <a:cs typeface="Segoe UI Light" panose="020B0502040204020203" pitchFamily="34" charset="0"/>
              </a:rPr>
              <a:t>   240 MB</a:t>
            </a:r>
          </a:p>
        </p:txBody>
      </p:sp>
      <p:pic>
        <p:nvPicPr>
          <p:cNvPr id="3" name="Picture 2"/>
          <p:cNvPicPr>
            <a:picLocks noChangeAspect="1"/>
          </p:cNvPicPr>
          <p:nvPr/>
        </p:nvPicPr>
        <p:blipFill>
          <a:blip r:embed="rId3"/>
          <a:stretch>
            <a:fillRect/>
          </a:stretch>
        </p:blipFill>
        <p:spPr>
          <a:xfrm>
            <a:off x="6739983" y="891730"/>
            <a:ext cx="3580611" cy="5403272"/>
          </a:xfrm>
          <a:prstGeom prst="rect">
            <a:avLst/>
          </a:prstGeom>
        </p:spPr>
      </p:pic>
      <p:pic>
        <p:nvPicPr>
          <p:cNvPr id="2" name="Picture 1"/>
          <p:cNvPicPr>
            <a:picLocks noChangeAspect="1"/>
          </p:cNvPicPr>
          <p:nvPr/>
        </p:nvPicPr>
        <p:blipFill>
          <a:blip r:embed="rId4"/>
          <a:stretch>
            <a:fillRect/>
          </a:stretch>
        </p:blipFill>
        <p:spPr>
          <a:xfrm>
            <a:off x="2169848" y="2839406"/>
            <a:ext cx="3558668" cy="3455596"/>
          </a:xfrm>
          <a:prstGeom prst="rect">
            <a:avLst/>
          </a:prstGeom>
        </p:spPr>
      </p:pic>
      <p:sp>
        <p:nvSpPr>
          <p:cNvPr id="8" name="Text Placeholder 6"/>
          <p:cNvSpPr txBox="1">
            <a:spLocks/>
          </p:cNvSpPr>
          <p:nvPr/>
        </p:nvSpPr>
        <p:spPr>
          <a:xfrm>
            <a:off x="6912164" y="6307596"/>
            <a:ext cx="2268366" cy="3980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666666"/>
                </a:solidFill>
                <a:latin typeface="Segoe UI Light" panose="020B0502040204020203" pitchFamily="34" charset="0"/>
                <a:cs typeface="Segoe UI Light" panose="020B0502040204020203" pitchFamily="34" charset="0"/>
              </a:rPr>
              <a:t>VGG-16   552 MB</a:t>
            </a:r>
          </a:p>
        </p:txBody>
      </p:sp>
      <p:sp>
        <p:nvSpPr>
          <p:cNvPr id="6" name="Rectangle 5"/>
          <p:cNvSpPr/>
          <p:nvPr/>
        </p:nvSpPr>
        <p:spPr>
          <a:xfrm>
            <a:off x="3264642" y="5085878"/>
            <a:ext cx="627233" cy="763259"/>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022607" y="5085878"/>
            <a:ext cx="627233" cy="763259"/>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30182" y="2712972"/>
            <a:ext cx="1571861" cy="3680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834464" y="964844"/>
            <a:ext cx="1571861" cy="5262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6"/>
          <p:cNvSpPr txBox="1">
            <a:spLocks/>
          </p:cNvSpPr>
          <p:nvPr/>
        </p:nvSpPr>
        <p:spPr>
          <a:xfrm>
            <a:off x="3906651" y="5169069"/>
            <a:ext cx="1443723" cy="6800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666666"/>
                </a:solidFill>
                <a:latin typeface="Segoe UI Light" panose="020B0502040204020203" pitchFamily="34" charset="0"/>
                <a:cs typeface="Segoe UI Light" panose="020B0502040204020203" pitchFamily="34" charset="0"/>
              </a:rPr>
              <a:t>96% of all parameters</a:t>
            </a:r>
          </a:p>
        </p:txBody>
      </p:sp>
      <p:sp>
        <p:nvSpPr>
          <p:cNvPr id="13" name="Text Placeholder 6"/>
          <p:cNvSpPr txBox="1">
            <a:spLocks/>
          </p:cNvSpPr>
          <p:nvPr/>
        </p:nvSpPr>
        <p:spPr>
          <a:xfrm>
            <a:off x="8727846" y="5131316"/>
            <a:ext cx="1443723" cy="6800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666666"/>
                </a:solidFill>
                <a:latin typeface="Segoe UI Light" panose="020B0502040204020203" pitchFamily="34" charset="0"/>
                <a:cs typeface="Segoe UI Light" panose="020B0502040204020203" pitchFamily="34" charset="0"/>
              </a:rPr>
              <a:t>90% of all parameters</a:t>
            </a:r>
          </a:p>
        </p:txBody>
      </p:sp>
    </p:spTree>
    <p:extLst>
      <p:ext uri="{BB962C8B-B14F-4D97-AF65-F5344CB8AC3E}">
        <p14:creationId xmlns:p14="http://schemas.microsoft.com/office/powerpoint/2010/main" val="1700303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362737"/>
            <a:ext cx="12192000" cy="602107"/>
          </a:xfrm>
          <a:prstGeom prst="rect">
            <a:avLst/>
          </a:prstGeom>
        </p:spPr>
        <p:txBody>
          <a:bodyPr>
            <a:normAutofit fontScale="850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noProof="0" dirty="0">
                <a:solidFill>
                  <a:schemeClr val="accent1"/>
                </a:solidFill>
              </a:rPr>
              <a:t>Pruning gets quickest model compression without accuracy loss</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2346464" y="6295002"/>
            <a:ext cx="2268366" cy="398004"/>
          </a:xfrm>
        </p:spPr>
        <p:txBody>
          <a:bodyPr>
            <a:noAutofit/>
          </a:bodyPr>
          <a:lstStyle/>
          <a:p>
            <a:pPr marL="0" indent="0">
              <a:buNone/>
            </a:pPr>
            <a:r>
              <a:rPr lang="en-US" sz="2000" dirty="0" err="1">
                <a:solidFill>
                  <a:srgbClr val="666666"/>
                </a:solidFill>
                <a:latin typeface="Segoe UI Light" panose="020B0502040204020203" pitchFamily="34" charset="0"/>
                <a:cs typeface="Segoe UI Light" panose="020B0502040204020203" pitchFamily="34" charset="0"/>
              </a:rPr>
              <a:t>AlexNet</a:t>
            </a:r>
            <a:r>
              <a:rPr lang="en-US" sz="2000" dirty="0">
                <a:solidFill>
                  <a:srgbClr val="666666"/>
                </a:solidFill>
                <a:latin typeface="Segoe UI Light" panose="020B0502040204020203" pitchFamily="34" charset="0"/>
                <a:cs typeface="Segoe UI Light" panose="020B0502040204020203" pitchFamily="34" charset="0"/>
              </a:rPr>
              <a:t>   240 MB</a:t>
            </a:r>
          </a:p>
        </p:txBody>
      </p:sp>
      <p:pic>
        <p:nvPicPr>
          <p:cNvPr id="3" name="Picture 2"/>
          <p:cNvPicPr>
            <a:picLocks noChangeAspect="1"/>
          </p:cNvPicPr>
          <p:nvPr/>
        </p:nvPicPr>
        <p:blipFill>
          <a:blip r:embed="rId3"/>
          <a:stretch>
            <a:fillRect/>
          </a:stretch>
        </p:blipFill>
        <p:spPr>
          <a:xfrm>
            <a:off x="6739983" y="891730"/>
            <a:ext cx="3580611" cy="5403272"/>
          </a:xfrm>
          <a:prstGeom prst="rect">
            <a:avLst/>
          </a:prstGeom>
        </p:spPr>
      </p:pic>
      <p:pic>
        <p:nvPicPr>
          <p:cNvPr id="2" name="Picture 1"/>
          <p:cNvPicPr>
            <a:picLocks noChangeAspect="1"/>
          </p:cNvPicPr>
          <p:nvPr/>
        </p:nvPicPr>
        <p:blipFill>
          <a:blip r:embed="rId4"/>
          <a:stretch>
            <a:fillRect/>
          </a:stretch>
        </p:blipFill>
        <p:spPr>
          <a:xfrm>
            <a:off x="2169848" y="2839406"/>
            <a:ext cx="3558668" cy="3455596"/>
          </a:xfrm>
          <a:prstGeom prst="rect">
            <a:avLst/>
          </a:prstGeom>
        </p:spPr>
      </p:pic>
      <p:sp>
        <p:nvSpPr>
          <p:cNvPr id="8" name="Text Placeholder 6"/>
          <p:cNvSpPr txBox="1">
            <a:spLocks/>
          </p:cNvSpPr>
          <p:nvPr/>
        </p:nvSpPr>
        <p:spPr>
          <a:xfrm>
            <a:off x="6912164" y="6307596"/>
            <a:ext cx="2268366" cy="3980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666666"/>
                </a:solidFill>
                <a:latin typeface="Segoe UI Light" panose="020B0502040204020203" pitchFamily="34" charset="0"/>
                <a:cs typeface="Segoe UI Light" panose="020B0502040204020203" pitchFamily="34" charset="0"/>
              </a:rPr>
              <a:t>VGG-16   552 MB</a:t>
            </a:r>
          </a:p>
        </p:txBody>
      </p:sp>
      <p:sp>
        <p:nvSpPr>
          <p:cNvPr id="6" name="Rectangle 5"/>
          <p:cNvSpPr/>
          <p:nvPr/>
        </p:nvSpPr>
        <p:spPr>
          <a:xfrm>
            <a:off x="3264642" y="5085878"/>
            <a:ext cx="627233" cy="763259"/>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022607" y="5085878"/>
            <a:ext cx="627233" cy="763259"/>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6"/>
          <p:cNvSpPr txBox="1">
            <a:spLocks/>
          </p:cNvSpPr>
          <p:nvPr/>
        </p:nvSpPr>
        <p:spPr>
          <a:xfrm>
            <a:off x="304800" y="1504121"/>
            <a:ext cx="6096000" cy="3980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solidFill>
                  <a:srgbClr val="666666"/>
                </a:solidFill>
                <a:latin typeface="Segoe UI Light" panose="020B0502040204020203" pitchFamily="34" charset="0"/>
                <a:cs typeface="Segoe UI Light" panose="020B0502040204020203" pitchFamily="34" charset="0"/>
              </a:rPr>
              <a:t>First layer which directly interacts with image is sensitive and cannot be pruned too much without hurting accuracy</a:t>
            </a:r>
          </a:p>
        </p:txBody>
      </p:sp>
      <p:sp>
        <p:nvSpPr>
          <p:cNvPr id="15" name="Rectangle 14"/>
          <p:cNvSpPr/>
          <p:nvPr/>
        </p:nvSpPr>
        <p:spPr>
          <a:xfrm>
            <a:off x="4444798" y="3726874"/>
            <a:ext cx="627233" cy="308578"/>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3438446" y="2115967"/>
            <a:ext cx="1006352" cy="1556747"/>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457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Weight Sharing</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762001" y="2133599"/>
            <a:ext cx="11094971" cy="4214302"/>
          </a:xfrm>
        </p:spPr>
        <p:txBody>
          <a:bodyPr>
            <a:normAutofit fontScale="92500" lnSpcReduction="20000"/>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Idea : Cluster weights with similar values together, and store in a dictionary.</a:t>
            </a:r>
          </a:p>
          <a:p>
            <a:pPr marL="0" indent="0">
              <a:buNone/>
            </a:pPr>
            <a:endParaRPr lang="en-US" dirty="0">
              <a:solidFill>
                <a:srgbClr val="666666"/>
              </a:solidFill>
              <a:latin typeface="Segoe UI Light" panose="020B0502040204020203" pitchFamily="34" charset="0"/>
              <a:cs typeface="Segoe UI Light" panose="020B0502040204020203" pitchFamily="34" charset="0"/>
            </a:endParaRPr>
          </a:p>
          <a:p>
            <a:pPr marL="0" indent="0">
              <a:buNone/>
            </a:pPr>
            <a:r>
              <a:rPr lang="en-US" dirty="0">
                <a:solidFill>
                  <a:srgbClr val="666666"/>
                </a:solidFill>
                <a:latin typeface="Segoe UI Light" panose="020B0502040204020203" pitchFamily="34" charset="0"/>
                <a:cs typeface="Segoe UI Light" panose="020B0502040204020203" pitchFamily="34" charset="0"/>
              </a:rPr>
              <a:t>Codebook</a:t>
            </a:r>
          </a:p>
          <a:p>
            <a:pPr marL="0" indent="0">
              <a:buNone/>
            </a:pPr>
            <a:r>
              <a:rPr lang="en-US" dirty="0">
                <a:solidFill>
                  <a:srgbClr val="666666"/>
                </a:solidFill>
                <a:latin typeface="Segoe UI Light" panose="020B0502040204020203" pitchFamily="34" charset="0"/>
                <a:cs typeface="Segoe UI Light" panose="020B0502040204020203" pitchFamily="34" charset="0"/>
              </a:rPr>
              <a:t>Huffman coding</a:t>
            </a:r>
          </a:p>
          <a:p>
            <a:pPr marL="0" indent="0">
              <a:buNone/>
            </a:pPr>
            <a:r>
              <a:rPr lang="en-US" dirty="0" err="1">
                <a:solidFill>
                  <a:srgbClr val="666666"/>
                </a:solidFill>
                <a:latin typeface="Segoe UI Light" panose="020B0502040204020203" pitchFamily="34" charset="0"/>
                <a:cs typeface="Segoe UI Light" panose="020B0502040204020203" pitchFamily="34" charset="0"/>
              </a:rPr>
              <a:t>HashedNets</a:t>
            </a:r>
            <a:endParaRPr lang="en-US" dirty="0">
              <a:solidFill>
                <a:srgbClr val="666666"/>
              </a:solidFill>
              <a:latin typeface="Segoe UI Light" panose="020B0502040204020203" pitchFamily="34" charset="0"/>
              <a:cs typeface="Segoe UI Light" panose="020B0502040204020203" pitchFamily="34" charset="0"/>
            </a:endParaRPr>
          </a:p>
          <a:p>
            <a:pPr marL="0" indent="0">
              <a:buNone/>
            </a:pPr>
            <a:endParaRPr lang="en-US" dirty="0">
              <a:solidFill>
                <a:srgbClr val="666666"/>
              </a:solidFill>
              <a:latin typeface="Segoe UI Light" panose="020B0502040204020203" pitchFamily="34" charset="0"/>
              <a:cs typeface="Segoe UI Light" panose="020B0502040204020203" pitchFamily="34" charset="0"/>
            </a:endParaRPr>
          </a:p>
          <a:p>
            <a:pPr marL="0" indent="0">
              <a:buNone/>
            </a:pPr>
            <a:r>
              <a:rPr lang="en-US" dirty="0">
                <a:solidFill>
                  <a:srgbClr val="666666"/>
                </a:solidFill>
                <a:latin typeface="Segoe UI Light" panose="020B0502040204020203" pitchFamily="34" charset="0"/>
                <a:cs typeface="Segoe UI Light" panose="020B0502040204020203" pitchFamily="34" charset="0"/>
              </a:rPr>
              <a:t>Simplest implementation:</a:t>
            </a:r>
          </a:p>
          <a:p>
            <a:r>
              <a:rPr lang="en-US" dirty="0">
                <a:solidFill>
                  <a:srgbClr val="666666"/>
                </a:solidFill>
                <a:latin typeface="Segoe UI Light" panose="020B0502040204020203" pitchFamily="34" charset="0"/>
                <a:cs typeface="Segoe UI Light" panose="020B0502040204020203" pitchFamily="34" charset="0"/>
              </a:rPr>
              <a:t>Round all weights into 256 levels</a:t>
            </a:r>
          </a:p>
          <a:p>
            <a:r>
              <a:rPr lang="en-US" dirty="0">
                <a:solidFill>
                  <a:srgbClr val="666666"/>
                </a:solidFill>
                <a:latin typeface="Segoe UI Light" panose="020B0502040204020203" pitchFamily="34" charset="0"/>
                <a:cs typeface="Segoe UI Light" panose="020B0502040204020203" pitchFamily="34" charset="0"/>
              </a:rPr>
              <a:t>Tensorflow export script reduces inception zip file from 87 MB to 26 MB with 1% drop in precision</a:t>
            </a:r>
          </a:p>
        </p:txBody>
      </p:sp>
    </p:spTree>
    <p:extLst>
      <p:ext uri="{BB962C8B-B14F-4D97-AF65-F5344CB8AC3E}">
        <p14:creationId xmlns:p14="http://schemas.microsoft.com/office/powerpoint/2010/main" val="2382604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noProof="0" dirty="0">
                <a:solidFill>
                  <a:schemeClr val="accent1"/>
                </a:solidFill>
              </a:rPr>
              <a:t>Selective training to keep networks shallow </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762001" y="2133599"/>
            <a:ext cx="11094971" cy="4214302"/>
          </a:xfrm>
        </p:spPr>
        <p:txBody>
          <a:bodyPr>
            <a:normAutofit/>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Idea : Augment data limited to how your network will be used</a:t>
            </a:r>
          </a:p>
          <a:p>
            <a:pPr marL="0" indent="0">
              <a:buNone/>
            </a:pPr>
            <a:endParaRPr lang="en-US" dirty="0">
              <a:solidFill>
                <a:srgbClr val="666666"/>
              </a:solidFill>
              <a:latin typeface="Segoe UI Light" panose="020B0502040204020203" pitchFamily="34" charset="0"/>
              <a:cs typeface="Segoe UI Light" panose="020B0502040204020203" pitchFamily="34" charset="0"/>
            </a:endParaRPr>
          </a:p>
          <a:p>
            <a:pPr marL="0" indent="0">
              <a:buNone/>
            </a:pPr>
            <a:r>
              <a:rPr lang="en-US" dirty="0">
                <a:solidFill>
                  <a:srgbClr val="666666"/>
                </a:solidFill>
                <a:latin typeface="Segoe UI Light" panose="020B0502040204020203" pitchFamily="34" charset="0"/>
                <a:cs typeface="Segoe UI Light" panose="020B0502040204020203" pitchFamily="34" charset="0"/>
              </a:rPr>
              <a:t>Example : If making a selfie app, no benefit in rotating training images beyond +-45 degrees. Your phone will anyway rotate.</a:t>
            </a:r>
          </a:p>
          <a:p>
            <a:pPr marL="0" indent="0">
              <a:buNone/>
            </a:pPr>
            <a:r>
              <a:rPr lang="en-US" dirty="0">
                <a:solidFill>
                  <a:srgbClr val="666666"/>
                </a:solidFill>
                <a:latin typeface="Segoe UI Light" panose="020B0502040204020203" pitchFamily="34" charset="0"/>
                <a:cs typeface="Segoe UI Light" panose="020B0502040204020203" pitchFamily="34" charset="0"/>
              </a:rPr>
              <a:t>Followed by </a:t>
            </a:r>
            <a:r>
              <a:rPr lang="en-US" dirty="0" err="1">
                <a:solidFill>
                  <a:srgbClr val="666666"/>
                </a:solidFill>
                <a:latin typeface="Segoe UI Light" panose="020B0502040204020203" pitchFamily="34" charset="0"/>
                <a:cs typeface="Segoe UI Light" panose="020B0502040204020203" pitchFamily="34" charset="0"/>
              </a:rPr>
              <a:t>WordLens</a:t>
            </a:r>
            <a:r>
              <a:rPr lang="en-US" dirty="0">
                <a:solidFill>
                  <a:srgbClr val="666666"/>
                </a:solidFill>
                <a:latin typeface="Segoe UI Light" panose="020B0502040204020203" pitchFamily="34" charset="0"/>
                <a:cs typeface="Segoe UI Light" panose="020B0502040204020203" pitchFamily="34" charset="0"/>
              </a:rPr>
              <a:t> / Google Translate</a:t>
            </a:r>
          </a:p>
          <a:p>
            <a:pPr marL="0" indent="0">
              <a:buNone/>
            </a:pPr>
            <a:endParaRPr lang="en-US" dirty="0">
              <a:solidFill>
                <a:srgbClr val="666666"/>
              </a:solidFill>
              <a:latin typeface="Segoe UI Light" panose="020B0502040204020203" pitchFamily="34" charset="0"/>
              <a:cs typeface="Segoe UI Light" panose="020B0502040204020203" pitchFamily="34" charset="0"/>
            </a:endParaRPr>
          </a:p>
          <a:p>
            <a:pPr marL="0" indent="0">
              <a:buNone/>
            </a:pPr>
            <a:r>
              <a:rPr lang="en-US" dirty="0">
                <a:solidFill>
                  <a:srgbClr val="666666"/>
                </a:solidFill>
                <a:latin typeface="Segoe UI Light" panose="020B0502040204020203" pitchFamily="34" charset="0"/>
                <a:cs typeface="Segoe UI Light" panose="020B0502040204020203" pitchFamily="34" charset="0"/>
              </a:rPr>
              <a:t>Example : Add blur if analyzing mobile phone frames</a:t>
            </a:r>
          </a:p>
        </p:txBody>
      </p:sp>
    </p:spTree>
    <p:extLst>
      <p:ext uri="{BB962C8B-B14F-4D97-AF65-F5344CB8AC3E}">
        <p14:creationId xmlns:p14="http://schemas.microsoft.com/office/powerpoint/2010/main" val="338224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261582" y="2047164"/>
            <a:ext cx="11668835" cy="1578906"/>
          </a:xfrm>
          <a:prstGeom prst="rect">
            <a:avLst/>
          </a:prstGeom>
        </p:spPr>
        <p:txBody>
          <a:bodyPr vert="horz" lIns="91427" tIns="45713" rIns="91427" bIns="45713"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7200" b="1" dirty="0">
                <a:solidFill>
                  <a:schemeClr val="bg1"/>
                </a:solidFill>
                <a:latin typeface="Segoe UI Light" panose="020B0502040204020203" pitchFamily="34" charset="0"/>
                <a:cs typeface="Segoe UI Light" panose="020B0502040204020203" pitchFamily="34" charset="0"/>
              </a:rPr>
              <a:t>Building a DL App in </a:t>
            </a:r>
            <a:r>
              <a:rPr lang="en-US" sz="7200" b="1" dirty="0">
                <a:solidFill>
                  <a:srgbClr val="FFFF00"/>
                </a:solidFill>
                <a:latin typeface="Segoe UI Light" panose="020B0502040204020203" pitchFamily="34" charset="0"/>
                <a:cs typeface="Segoe UI Light" panose="020B0502040204020203" pitchFamily="34" charset="0"/>
              </a:rPr>
              <a:t>1 hour</a:t>
            </a:r>
            <a:endParaRPr kumimoji="0" lang="en-US" sz="5400" b="0" i="0" u="none" strike="noStrike" kern="1200" cap="none" spc="0" normalizeH="0" baseline="0" noProof="0" dirty="0">
              <a:ln>
                <a:noFill/>
              </a:ln>
              <a:solidFill>
                <a:srgbClr val="FFFF0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8128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88719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Design consideration for custom architectures – Small Filters</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762001" y="4846563"/>
            <a:ext cx="5533001" cy="617158"/>
          </a:xfrm>
        </p:spPr>
        <p:txBody>
          <a:bodyPr>
            <a:normAutofit fontScale="92500"/>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Three layers of 3x3 convolutions   &gt;&gt;</a:t>
            </a:r>
          </a:p>
        </p:txBody>
      </p:sp>
      <p:sp>
        <p:nvSpPr>
          <p:cNvPr id="6" name="Text Placeholder 6"/>
          <p:cNvSpPr txBox="1">
            <a:spLocks/>
          </p:cNvSpPr>
          <p:nvPr/>
        </p:nvSpPr>
        <p:spPr>
          <a:xfrm>
            <a:off x="6189204" y="4846563"/>
            <a:ext cx="4973781" cy="6171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666666"/>
                </a:solidFill>
                <a:latin typeface="Segoe UI Light" panose="020B0502040204020203" pitchFamily="34" charset="0"/>
                <a:cs typeface="Segoe UI Light" panose="020B0502040204020203" pitchFamily="34" charset="0"/>
              </a:rPr>
              <a:t>One layer of 7x7 convolution</a:t>
            </a:r>
          </a:p>
        </p:txBody>
      </p:sp>
      <p:sp>
        <p:nvSpPr>
          <p:cNvPr id="8" name="Text Placeholder 6"/>
          <p:cNvSpPr txBox="1">
            <a:spLocks/>
          </p:cNvSpPr>
          <p:nvPr/>
        </p:nvSpPr>
        <p:spPr>
          <a:xfrm>
            <a:off x="762001" y="2133599"/>
            <a:ext cx="10515599" cy="39116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666666"/>
                </a:solidFill>
                <a:latin typeface="Segoe UI Light" panose="020B0502040204020203" pitchFamily="34" charset="0"/>
                <a:cs typeface="Segoe UI Light" panose="020B0502040204020203" pitchFamily="34" charset="0"/>
              </a:rPr>
              <a:t>Replace large 5x5, 7x7 convolutions with stacks of 3x3 convolutions</a:t>
            </a:r>
          </a:p>
          <a:p>
            <a:pPr marL="0" indent="0">
              <a:buFont typeface="Arial" panose="020B0604020202020204" pitchFamily="34" charset="0"/>
              <a:buNone/>
            </a:pPr>
            <a:r>
              <a:rPr lang="en-US" dirty="0">
                <a:solidFill>
                  <a:srgbClr val="666666"/>
                </a:solidFill>
                <a:latin typeface="Segoe UI Light" panose="020B0502040204020203" pitchFamily="34" charset="0"/>
                <a:cs typeface="Segoe UI Light" panose="020B0502040204020203" pitchFamily="34" charset="0"/>
              </a:rPr>
              <a:t>Replace </a:t>
            </a:r>
            <a:r>
              <a:rPr lang="en-US" dirty="0" err="1">
                <a:solidFill>
                  <a:srgbClr val="666666"/>
                </a:solidFill>
                <a:latin typeface="Segoe UI Light" panose="020B0502040204020203" pitchFamily="34" charset="0"/>
                <a:cs typeface="Segoe UI Light" panose="020B0502040204020203" pitchFamily="34" charset="0"/>
              </a:rPr>
              <a:t>NxN</a:t>
            </a:r>
            <a:r>
              <a:rPr lang="en-US" dirty="0">
                <a:solidFill>
                  <a:srgbClr val="666666"/>
                </a:solidFill>
                <a:latin typeface="Segoe UI Light" panose="020B0502040204020203" pitchFamily="34" charset="0"/>
                <a:cs typeface="Segoe UI Light" panose="020B0502040204020203" pitchFamily="34" charset="0"/>
              </a:rPr>
              <a:t> convolutions with stack of 1xN and Nx1</a:t>
            </a:r>
          </a:p>
          <a:p>
            <a:pPr>
              <a:buFont typeface="Symbol" panose="05050102010706020507" pitchFamily="18" charset="2"/>
              <a:buChar char="Þ"/>
            </a:pPr>
            <a:r>
              <a:rPr lang="en-US" dirty="0">
                <a:solidFill>
                  <a:srgbClr val="666666"/>
                </a:solidFill>
                <a:latin typeface="Segoe UI Light" panose="020B0502040204020203" pitchFamily="34" charset="0"/>
                <a:cs typeface="Segoe UI Light" panose="020B0502040204020203" pitchFamily="34" charset="0"/>
              </a:rPr>
              <a:t>Fewer parameters  </a:t>
            </a:r>
            <a:r>
              <a:rPr lang="en-US" dirty="0">
                <a:solidFill>
                  <a:srgbClr val="00B050"/>
                </a:solidFill>
                <a:latin typeface="Segoe UI Light" panose="020B0502040204020203" pitchFamily="34" charset="0"/>
                <a:cs typeface="Segoe UI Light" panose="020B0502040204020203" pitchFamily="34" charset="0"/>
                <a:sym typeface="Wingdings" panose="05000000000000000000" pitchFamily="2" charset="2"/>
              </a:rPr>
              <a:t></a:t>
            </a:r>
            <a:endParaRPr lang="en-US" dirty="0">
              <a:solidFill>
                <a:srgbClr val="00B050"/>
              </a:solidFill>
              <a:latin typeface="Segoe UI Light" panose="020B0502040204020203" pitchFamily="34" charset="0"/>
              <a:cs typeface="Segoe UI Light" panose="020B0502040204020203" pitchFamily="34" charset="0"/>
            </a:endParaRPr>
          </a:p>
          <a:p>
            <a:pPr>
              <a:buFont typeface="Symbol" panose="05050102010706020507" pitchFamily="18" charset="2"/>
              <a:buChar char="Þ"/>
            </a:pPr>
            <a:r>
              <a:rPr lang="en-US" dirty="0">
                <a:solidFill>
                  <a:srgbClr val="666666"/>
                </a:solidFill>
                <a:latin typeface="Segoe UI Light" panose="020B0502040204020203" pitchFamily="34" charset="0"/>
                <a:cs typeface="Segoe UI Light" panose="020B0502040204020203" pitchFamily="34" charset="0"/>
              </a:rPr>
              <a:t>Less compute        </a:t>
            </a:r>
            <a:r>
              <a:rPr lang="en-US" dirty="0">
                <a:solidFill>
                  <a:srgbClr val="00B050"/>
                </a:solidFill>
                <a:latin typeface="Segoe UI Light" panose="020B0502040204020203" pitchFamily="34" charset="0"/>
                <a:cs typeface="Segoe UI Light" panose="020B0502040204020203" pitchFamily="34" charset="0"/>
                <a:sym typeface="Wingdings" panose="05000000000000000000" pitchFamily="2" charset="2"/>
              </a:rPr>
              <a:t></a:t>
            </a:r>
            <a:endParaRPr lang="en-US" dirty="0">
              <a:solidFill>
                <a:srgbClr val="00B050"/>
              </a:solidFill>
              <a:latin typeface="Segoe UI Light" panose="020B0502040204020203" pitchFamily="34" charset="0"/>
              <a:cs typeface="Segoe UI Light" panose="020B0502040204020203" pitchFamily="34" charset="0"/>
            </a:endParaRPr>
          </a:p>
          <a:p>
            <a:pPr>
              <a:buFont typeface="Symbol" panose="05050102010706020507" pitchFamily="18" charset="2"/>
              <a:buChar char="Þ"/>
            </a:pPr>
            <a:r>
              <a:rPr lang="en-US" dirty="0">
                <a:solidFill>
                  <a:srgbClr val="666666"/>
                </a:solidFill>
                <a:latin typeface="Segoe UI Light" panose="020B0502040204020203" pitchFamily="34" charset="0"/>
                <a:cs typeface="Segoe UI Light" panose="020B0502040204020203" pitchFamily="34" charset="0"/>
              </a:rPr>
              <a:t>More non-linearity </a:t>
            </a:r>
            <a:r>
              <a:rPr lang="en-US" dirty="0">
                <a:solidFill>
                  <a:srgbClr val="00B050"/>
                </a:solidFill>
                <a:latin typeface="Segoe UI Light" panose="020B0502040204020203" pitchFamily="34" charset="0"/>
                <a:cs typeface="Segoe UI Light" panose="020B0502040204020203" pitchFamily="34" charset="0"/>
                <a:sym typeface="Wingdings" panose="05000000000000000000" pitchFamily="2" charset="2"/>
              </a:rPr>
              <a:t></a:t>
            </a:r>
            <a:endParaRPr lang="en-US" dirty="0">
              <a:solidFill>
                <a:srgbClr val="00B050"/>
              </a:solidFill>
              <a:latin typeface="Segoe UI Light" panose="020B0502040204020203" pitchFamily="34" charset="0"/>
              <a:cs typeface="Segoe UI Light" panose="020B0502040204020203" pitchFamily="34" charset="0"/>
            </a:endParaRPr>
          </a:p>
        </p:txBody>
      </p:sp>
      <p:sp>
        <p:nvSpPr>
          <p:cNvPr id="9" name="Text Placeholder 6"/>
          <p:cNvSpPr txBox="1">
            <a:spLocks/>
          </p:cNvSpPr>
          <p:nvPr/>
        </p:nvSpPr>
        <p:spPr>
          <a:xfrm>
            <a:off x="2680539" y="5343445"/>
            <a:ext cx="1679864" cy="105437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00B050"/>
                </a:solidFill>
                <a:latin typeface="Segoe UI Light" panose="020B0502040204020203" pitchFamily="34" charset="0"/>
                <a:cs typeface="Segoe UI Light" panose="020B0502040204020203" pitchFamily="34" charset="0"/>
              </a:rPr>
              <a:t>Better</a:t>
            </a:r>
          </a:p>
          <a:p>
            <a:pPr marL="0" indent="0">
              <a:buFont typeface="Arial" panose="020B0604020202020204" pitchFamily="34" charset="0"/>
              <a:buNone/>
            </a:pPr>
            <a:r>
              <a:rPr lang="en-US" b="1" dirty="0">
                <a:solidFill>
                  <a:srgbClr val="00B050"/>
                </a:solidFill>
                <a:latin typeface="Segoe UI Light" panose="020B0502040204020203" pitchFamily="34" charset="0"/>
                <a:cs typeface="Segoe UI Light" panose="020B0502040204020203" pitchFamily="34" charset="0"/>
              </a:rPr>
              <a:t>Faster</a:t>
            </a:r>
          </a:p>
          <a:p>
            <a:pPr marL="0" indent="0">
              <a:buFont typeface="Arial" panose="020B0604020202020204" pitchFamily="34" charset="0"/>
              <a:buNone/>
            </a:pPr>
            <a:r>
              <a:rPr lang="en-US" b="1" dirty="0">
                <a:solidFill>
                  <a:srgbClr val="00B050"/>
                </a:solidFill>
                <a:latin typeface="Segoe UI Light" panose="020B0502040204020203" pitchFamily="34" charset="0"/>
                <a:cs typeface="Segoe UI Light" panose="020B0502040204020203" pitchFamily="34" charset="0"/>
              </a:rPr>
              <a:t>Stronger</a:t>
            </a:r>
          </a:p>
        </p:txBody>
      </p:sp>
      <p:sp>
        <p:nvSpPr>
          <p:cNvPr id="10" name="TextBox 9"/>
          <p:cNvSpPr txBox="1"/>
          <p:nvPr/>
        </p:nvSpPr>
        <p:spPr>
          <a:xfrm>
            <a:off x="0" y="6397823"/>
            <a:ext cx="12191999" cy="307777"/>
          </a:xfrm>
          <a:prstGeom prst="rect">
            <a:avLst/>
          </a:prstGeom>
          <a:noFill/>
        </p:spPr>
        <p:txBody>
          <a:bodyPr wrap="square" rtlCol="0">
            <a:spAutoFit/>
          </a:bodyPr>
          <a:lstStyle/>
          <a:p>
            <a:pPr algn="r"/>
            <a:r>
              <a:rPr lang="en-US" sz="1400" dirty="0">
                <a:solidFill>
                  <a:schemeClr val="tx1">
                    <a:lumMod val="50000"/>
                    <a:lumOff val="50000"/>
                  </a:schemeClr>
                </a:solidFill>
              </a:rPr>
              <a:t>Andrej </a:t>
            </a:r>
            <a:r>
              <a:rPr lang="en-US" sz="1400" dirty="0" err="1">
                <a:solidFill>
                  <a:schemeClr val="tx1">
                    <a:lumMod val="50000"/>
                    <a:lumOff val="50000"/>
                  </a:schemeClr>
                </a:solidFill>
              </a:rPr>
              <a:t>Karpathy</a:t>
            </a:r>
            <a:r>
              <a:rPr lang="en-US" sz="1400" dirty="0">
                <a:solidFill>
                  <a:schemeClr val="tx1">
                    <a:lumMod val="50000"/>
                    <a:lumOff val="50000"/>
                  </a:schemeClr>
                </a:solidFill>
              </a:rPr>
              <a:t>, CS-231n Notes, Lecture 11 </a:t>
            </a:r>
          </a:p>
        </p:txBody>
      </p:sp>
      <p:pic>
        <p:nvPicPr>
          <p:cNvPr id="9218" name="Picture 2" descr="http://static.guim.co.uk/sys-images/Guardian/Pix/pictures/2013/5/22/1369229018180/Daft-Punk-00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6420" y="5273261"/>
            <a:ext cx="2093380" cy="1256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9112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6" grpId="0"/>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809111"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lvl="0">
              <a:defRPr/>
            </a:pPr>
            <a:r>
              <a:rPr lang="en-US" b="1" dirty="0" err="1">
                <a:solidFill>
                  <a:schemeClr val="accent1"/>
                </a:solidFill>
              </a:rPr>
              <a:t>SqueezeNet</a:t>
            </a:r>
            <a:r>
              <a:rPr lang="en-US" b="1" dirty="0">
                <a:solidFill>
                  <a:schemeClr val="accent1"/>
                </a:solidFill>
              </a:rPr>
              <a:t> - </a:t>
            </a:r>
            <a:r>
              <a:rPr lang="en-US" b="1" dirty="0" err="1">
                <a:solidFill>
                  <a:schemeClr val="accent1"/>
                </a:solidFill>
              </a:rPr>
              <a:t>AlexNet</a:t>
            </a:r>
            <a:r>
              <a:rPr lang="en-US" b="1" dirty="0">
                <a:solidFill>
                  <a:schemeClr val="accent1"/>
                </a:solidFill>
              </a:rPr>
              <a:t>-level accuracy in 0.5 MB</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414380" y="2133599"/>
            <a:ext cx="5664800" cy="3911601"/>
          </a:xfrm>
        </p:spPr>
        <p:txBody>
          <a:bodyPr>
            <a:normAutofit/>
          </a:bodyPr>
          <a:lstStyle/>
          <a:p>
            <a:pPr marL="0" indent="0">
              <a:buNone/>
            </a:pPr>
            <a:r>
              <a:rPr lang="en-US" dirty="0" err="1">
                <a:solidFill>
                  <a:srgbClr val="666666"/>
                </a:solidFill>
                <a:latin typeface="Segoe UI Light" panose="020B0502040204020203" pitchFamily="34" charset="0"/>
                <a:cs typeface="Segoe UI Light" panose="020B0502040204020203" pitchFamily="34" charset="0"/>
              </a:rPr>
              <a:t>SqueezeNet</a:t>
            </a:r>
            <a:r>
              <a:rPr lang="en-US" dirty="0">
                <a:solidFill>
                  <a:srgbClr val="666666"/>
                </a:solidFill>
                <a:latin typeface="Segoe UI Light" panose="020B0502040204020203" pitchFamily="34" charset="0"/>
                <a:cs typeface="Segoe UI Light" panose="020B0502040204020203" pitchFamily="34" charset="0"/>
              </a:rPr>
              <a:t> base 		 4.8 MB</a:t>
            </a:r>
          </a:p>
          <a:p>
            <a:pPr marL="0" indent="0">
              <a:buNone/>
            </a:pPr>
            <a:r>
              <a:rPr lang="en-US" dirty="0" err="1">
                <a:solidFill>
                  <a:srgbClr val="666666"/>
                </a:solidFill>
                <a:latin typeface="Segoe UI Light" panose="020B0502040204020203" pitchFamily="34" charset="0"/>
                <a:cs typeface="Segoe UI Light" panose="020B0502040204020203" pitchFamily="34" charset="0"/>
              </a:rPr>
              <a:t>SqueezeNet</a:t>
            </a:r>
            <a:r>
              <a:rPr lang="en-US" dirty="0">
                <a:solidFill>
                  <a:srgbClr val="666666"/>
                </a:solidFill>
                <a:latin typeface="Segoe UI Light" panose="020B0502040204020203" pitchFamily="34" charset="0"/>
                <a:cs typeface="Segoe UI Light" panose="020B0502040204020203" pitchFamily="34" charset="0"/>
              </a:rPr>
              <a:t> compressed </a:t>
            </a:r>
            <a:r>
              <a:rPr lang="en-US" b="1" dirty="0">
                <a:solidFill>
                  <a:srgbClr val="FF0000"/>
                </a:solidFill>
                <a:latin typeface="Segoe UI Light" panose="020B0502040204020203" pitchFamily="34" charset="0"/>
                <a:cs typeface="Segoe UI Light" panose="020B0502040204020203" pitchFamily="34" charset="0"/>
              </a:rPr>
              <a:t>0.5 MB</a:t>
            </a:r>
          </a:p>
          <a:p>
            <a:pPr marL="0" indent="0">
              <a:buNone/>
            </a:pPr>
            <a:endParaRPr lang="en-US" dirty="0">
              <a:solidFill>
                <a:srgbClr val="666666"/>
              </a:solidFill>
              <a:latin typeface="Segoe UI Light" panose="020B0502040204020203" pitchFamily="34" charset="0"/>
              <a:cs typeface="Segoe UI Light" panose="020B0502040204020203" pitchFamily="34" charset="0"/>
            </a:endParaRPr>
          </a:p>
          <a:p>
            <a:pPr marL="0" indent="0">
              <a:buNone/>
            </a:pPr>
            <a:r>
              <a:rPr lang="en-US" dirty="0">
                <a:solidFill>
                  <a:srgbClr val="666666"/>
                </a:solidFill>
                <a:latin typeface="Segoe UI Light" panose="020B0502040204020203" pitchFamily="34" charset="0"/>
                <a:cs typeface="Segoe UI Light" panose="020B0502040204020203" pitchFamily="34" charset="0"/>
              </a:rPr>
              <a:t>80.3% top-5 Accuracy on ImageNet</a:t>
            </a:r>
          </a:p>
          <a:p>
            <a:pPr marL="0" indent="0">
              <a:buNone/>
            </a:pPr>
            <a:r>
              <a:rPr lang="en-US" dirty="0">
                <a:solidFill>
                  <a:srgbClr val="666666"/>
                </a:solidFill>
                <a:latin typeface="Segoe UI Light" panose="020B0502040204020203" pitchFamily="34" charset="0"/>
                <a:cs typeface="Segoe UI Light" panose="020B0502040204020203" pitchFamily="34" charset="0"/>
              </a:rPr>
              <a:t>0.72 GFLOPS/image</a:t>
            </a:r>
          </a:p>
          <a:p>
            <a:pPr marL="0" indent="0">
              <a:buNone/>
            </a:pPr>
            <a:endParaRPr lang="en-US" dirty="0">
              <a:solidFill>
                <a:srgbClr val="666666"/>
              </a:solidFill>
              <a:latin typeface="Segoe UI Light" panose="020B0502040204020203" pitchFamily="34" charset="0"/>
              <a:cs typeface="Segoe UI Light" panose="020B0502040204020203" pitchFamily="34" charset="0"/>
            </a:endParaRPr>
          </a:p>
        </p:txBody>
      </p:sp>
      <p:pic>
        <p:nvPicPr>
          <p:cNvPr id="2052" name="Picture 4" descr="https://github.com/songhan/SqueezeNet-Residual/raw/master/figure/typ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2410" y="2539160"/>
            <a:ext cx="3260277" cy="294160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5976884" y="1145882"/>
            <a:ext cx="2903764" cy="5378680"/>
          </a:xfrm>
          <a:prstGeom prst="rect">
            <a:avLst/>
          </a:prstGeom>
        </p:spPr>
      </p:pic>
      <p:sp>
        <p:nvSpPr>
          <p:cNvPr id="8" name="Text Placeholder 6"/>
          <p:cNvSpPr txBox="1">
            <a:spLocks/>
          </p:cNvSpPr>
          <p:nvPr/>
        </p:nvSpPr>
        <p:spPr>
          <a:xfrm>
            <a:off x="9793904" y="1974723"/>
            <a:ext cx="1715445" cy="638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666666"/>
                </a:solidFill>
                <a:latin typeface="Segoe UI Light" panose="020B0502040204020203" pitchFamily="34" charset="0"/>
                <a:cs typeface="Segoe UI Light" panose="020B0502040204020203" pitchFamily="34" charset="0"/>
              </a:rPr>
              <a:t>Fire Block</a:t>
            </a:r>
          </a:p>
        </p:txBody>
      </p:sp>
      <p:sp>
        <p:nvSpPr>
          <p:cNvPr id="3" name="Rectangle 2"/>
          <p:cNvSpPr/>
          <p:nvPr/>
        </p:nvSpPr>
        <p:spPr>
          <a:xfrm>
            <a:off x="8320284" y="2667630"/>
            <a:ext cx="1579418" cy="12695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128886" y="4527257"/>
            <a:ext cx="770816" cy="5057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419786" y="3866857"/>
            <a:ext cx="770816" cy="6827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0" y="6397823"/>
            <a:ext cx="12191999" cy="307777"/>
          </a:xfrm>
          <a:prstGeom prst="rect">
            <a:avLst/>
          </a:prstGeom>
          <a:noFill/>
        </p:spPr>
        <p:txBody>
          <a:bodyPr wrap="square" rtlCol="0">
            <a:spAutoFit/>
          </a:bodyPr>
          <a:lstStyle/>
          <a:p>
            <a:pPr algn="r"/>
            <a:r>
              <a:rPr lang="en-US" sz="1400" dirty="0">
                <a:solidFill>
                  <a:schemeClr val="tx1">
                    <a:lumMod val="50000"/>
                    <a:lumOff val="50000"/>
                  </a:schemeClr>
                </a:solidFill>
              </a:rPr>
              <a:t>Forrest N. </a:t>
            </a:r>
            <a:r>
              <a:rPr lang="en-US" sz="1400" dirty="0" err="1">
                <a:solidFill>
                  <a:schemeClr val="tx1">
                    <a:lumMod val="50000"/>
                    <a:lumOff val="50000"/>
                  </a:schemeClr>
                </a:solidFill>
              </a:rPr>
              <a:t>Iandola</a:t>
            </a:r>
            <a:r>
              <a:rPr lang="en-US" sz="1400" dirty="0">
                <a:solidFill>
                  <a:schemeClr val="tx1">
                    <a:lumMod val="50000"/>
                    <a:lumOff val="50000"/>
                  </a:schemeClr>
                </a:solidFill>
              </a:rPr>
              <a:t>, Song Han et al, "</a:t>
            </a:r>
            <a:r>
              <a:rPr lang="en-US" sz="1400" dirty="0" err="1">
                <a:solidFill>
                  <a:schemeClr val="tx1">
                    <a:lumMod val="50000"/>
                    <a:lumOff val="50000"/>
                  </a:schemeClr>
                </a:solidFill>
              </a:rPr>
              <a:t>SqueezeNet</a:t>
            </a:r>
            <a:r>
              <a:rPr lang="en-US" sz="1400" dirty="0">
                <a:solidFill>
                  <a:schemeClr val="tx1">
                    <a:lumMod val="50000"/>
                    <a:lumOff val="50000"/>
                  </a:schemeClr>
                </a:solidFill>
              </a:rPr>
              <a:t>: </a:t>
            </a:r>
            <a:r>
              <a:rPr lang="en-US" sz="1400" dirty="0" err="1">
                <a:solidFill>
                  <a:schemeClr val="tx1">
                    <a:lumMod val="50000"/>
                    <a:lumOff val="50000"/>
                  </a:schemeClr>
                </a:solidFill>
              </a:rPr>
              <a:t>AlexNet</a:t>
            </a:r>
            <a:r>
              <a:rPr lang="en-US" sz="1400" dirty="0">
                <a:solidFill>
                  <a:schemeClr val="tx1">
                    <a:lumMod val="50000"/>
                    <a:lumOff val="50000"/>
                  </a:schemeClr>
                </a:solidFill>
              </a:rPr>
              <a:t>-level accuracy with 50x fewer parameters and &lt;0.5MB model size"</a:t>
            </a:r>
          </a:p>
        </p:txBody>
      </p:sp>
    </p:spTree>
    <p:extLst>
      <p:ext uri="{BB962C8B-B14F-4D97-AF65-F5344CB8AC3E}">
        <p14:creationId xmlns:p14="http://schemas.microsoft.com/office/powerpoint/2010/main" val="152573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Reduced precision</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762001" y="2133599"/>
            <a:ext cx="10860703" cy="4572001"/>
          </a:xfrm>
        </p:spPr>
        <p:txBody>
          <a:bodyPr>
            <a:normAutofit lnSpcReduction="10000"/>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Reduce precision from 32 bits to &lt;=16 bits or lesser</a:t>
            </a:r>
          </a:p>
          <a:p>
            <a:pPr marL="0" indent="0">
              <a:buNone/>
            </a:pPr>
            <a:r>
              <a:rPr lang="en-US" dirty="0">
                <a:solidFill>
                  <a:srgbClr val="666666"/>
                </a:solidFill>
                <a:latin typeface="Segoe UI Light" panose="020B0502040204020203" pitchFamily="34" charset="0"/>
                <a:cs typeface="Segoe UI Light" panose="020B0502040204020203" pitchFamily="34" charset="0"/>
              </a:rPr>
              <a:t>Use stochastic rounding for best results</a:t>
            </a:r>
          </a:p>
          <a:p>
            <a:pPr marL="0" indent="0">
              <a:buNone/>
            </a:pPr>
            <a:endParaRPr lang="en-US" dirty="0">
              <a:solidFill>
                <a:srgbClr val="666666"/>
              </a:solidFill>
              <a:latin typeface="Segoe UI Light" panose="020B0502040204020203" pitchFamily="34" charset="0"/>
              <a:cs typeface="Segoe UI Light" panose="020B0502040204020203" pitchFamily="34" charset="0"/>
            </a:endParaRPr>
          </a:p>
          <a:p>
            <a:pPr marL="0" indent="0">
              <a:buNone/>
            </a:pPr>
            <a:r>
              <a:rPr lang="en-US" dirty="0">
                <a:solidFill>
                  <a:srgbClr val="666666"/>
                </a:solidFill>
                <a:latin typeface="Segoe UI Light" panose="020B0502040204020203" pitchFamily="34" charset="0"/>
                <a:cs typeface="Segoe UI Light" panose="020B0502040204020203" pitchFamily="34" charset="0"/>
              </a:rPr>
              <a:t>In Practice:</a:t>
            </a:r>
          </a:p>
          <a:p>
            <a:r>
              <a:rPr lang="en-US" dirty="0" err="1">
                <a:solidFill>
                  <a:srgbClr val="666666"/>
                </a:solidFill>
                <a:latin typeface="Segoe UI Light" panose="020B0502040204020203" pitchFamily="34" charset="0"/>
                <a:cs typeface="Segoe UI Light" panose="020B0502040204020203" pitchFamily="34" charset="0"/>
              </a:rPr>
              <a:t>Ristretto</a:t>
            </a:r>
            <a:r>
              <a:rPr lang="en-US" dirty="0">
                <a:solidFill>
                  <a:srgbClr val="666666"/>
                </a:solidFill>
                <a:latin typeface="Segoe UI Light" panose="020B0502040204020203" pitchFamily="34" charset="0"/>
                <a:cs typeface="Segoe UI Light" panose="020B0502040204020203" pitchFamily="34" charset="0"/>
              </a:rPr>
              <a:t> + Caffe</a:t>
            </a:r>
          </a:p>
          <a:p>
            <a:pPr lvl="1"/>
            <a:r>
              <a:rPr lang="en-US" dirty="0">
                <a:solidFill>
                  <a:srgbClr val="666666"/>
                </a:solidFill>
                <a:latin typeface="Segoe UI Light" panose="020B0502040204020203" pitchFamily="34" charset="0"/>
                <a:cs typeface="Segoe UI Light" panose="020B0502040204020203" pitchFamily="34" charset="0"/>
              </a:rPr>
              <a:t>Automatic Network quantization</a:t>
            </a:r>
          </a:p>
          <a:p>
            <a:pPr lvl="1"/>
            <a:r>
              <a:rPr lang="en-US" dirty="0">
                <a:solidFill>
                  <a:srgbClr val="666666"/>
                </a:solidFill>
                <a:latin typeface="Segoe UI Light" panose="020B0502040204020203" pitchFamily="34" charset="0"/>
                <a:cs typeface="Segoe UI Light" panose="020B0502040204020203" pitchFamily="34" charset="0"/>
              </a:rPr>
              <a:t>Finds balance between compression rate and accuracy</a:t>
            </a:r>
          </a:p>
          <a:p>
            <a:r>
              <a:rPr lang="en-US" dirty="0">
                <a:solidFill>
                  <a:srgbClr val="666666"/>
                </a:solidFill>
                <a:latin typeface="Segoe UI Light" panose="020B0502040204020203" pitchFamily="34" charset="0"/>
                <a:cs typeface="Segoe UI Light" panose="020B0502040204020203" pitchFamily="34" charset="0"/>
              </a:rPr>
              <a:t>Apple Metal Performance Shaders automatically quantize to 16 bits</a:t>
            </a:r>
          </a:p>
          <a:p>
            <a:r>
              <a:rPr lang="en-US" dirty="0">
                <a:solidFill>
                  <a:srgbClr val="666666"/>
                </a:solidFill>
                <a:latin typeface="Segoe UI Light" panose="020B0502040204020203" pitchFamily="34" charset="0"/>
                <a:cs typeface="Segoe UI Light" panose="020B0502040204020203" pitchFamily="34" charset="0"/>
              </a:rPr>
              <a:t>Tensorflow has 8 bit quantization support</a:t>
            </a:r>
          </a:p>
          <a:p>
            <a:pPr lvl="1"/>
            <a:r>
              <a:rPr lang="en-US" dirty="0" err="1">
                <a:solidFill>
                  <a:srgbClr val="666666"/>
                </a:solidFill>
                <a:latin typeface="Segoe UI Light" panose="020B0502040204020203" pitchFamily="34" charset="0"/>
                <a:cs typeface="Segoe UI Light" panose="020B0502040204020203" pitchFamily="34" charset="0"/>
              </a:rPr>
              <a:t>Gemmlowp</a:t>
            </a:r>
            <a:r>
              <a:rPr lang="en-US" dirty="0">
                <a:solidFill>
                  <a:srgbClr val="666666"/>
                </a:solidFill>
                <a:latin typeface="Segoe UI Light" panose="020B0502040204020203" pitchFamily="34" charset="0"/>
                <a:cs typeface="Segoe UI Light" panose="020B0502040204020203" pitchFamily="34" charset="0"/>
              </a:rPr>
              <a:t> – Low precision matrix multiplication library</a:t>
            </a:r>
          </a:p>
          <a:p>
            <a:endParaRPr lang="en-US" dirty="0">
              <a:solidFill>
                <a:srgbClr val="66666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6211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Binary weighted Networks</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762001" y="1498811"/>
            <a:ext cx="11429999" cy="4214302"/>
          </a:xfrm>
        </p:spPr>
        <p:txBody>
          <a:bodyPr>
            <a:normAutofit/>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Idea :Reduce the weights to -1,+1</a:t>
            </a:r>
          </a:p>
          <a:p>
            <a:pPr marL="0" indent="0">
              <a:buNone/>
            </a:pPr>
            <a:r>
              <a:rPr lang="en-US" dirty="0">
                <a:solidFill>
                  <a:srgbClr val="666666"/>
                </a:solidFill>
                <a:latin typeface="Segoe UI Light" panose="020B0502040204020203" pitchFamily="34" charset="0"/>
                <a:cs typeface="Segoe UI Light" panose="020B0502040204020203" pitchFamily="34" charset="0"/>
              </a:rPr>
              <a:t>Speedup : Convolution operation can be approximated by only summation and subtraction</a:t>
            </a:r>
          </a:p>
          <a:p>
            <a:pPr marL="0" indent="0">
              <a:buNone/>
            </a:pPr>
            <a:endParaRPr lang="en-US" dirty="0">
              <a:solidFill>
                <a:srgbClr val="666666"/>
              </a:solidFill>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3"/>
          <a:stretch>
            <a:fillRect/>
          </a:stretch>
        </p:blipFill>
        <p:spPr>
          <a:xfrm>
            <a:off x="0" y="2805706"/>
            <a:ext cx="12192000" cy="3589258"/>
          </a:xfrm>
          <a:prstGeom prst="rect">
            <a:avLst/>
          </a:prstGeom>
        </p:spPr>
      </p:pic>
      <p:sp>
        <p:nvSpPr>
          <p:cNvPr id="6" name="TextBox 5"/>
          <p:cNvSpPr txBox="1"/>
          <p:nvPr/>
        </p:nvSpPr>
        <p:spPr>
          <a:xfrm>
            <a:off x="0" y="6397823"/>
            <a:ext cx="12191999" cy="307777"/>
          </a:xfrm>
          <a:prstGeom prst="rect">
            <a:avLst/>
          </a:prstGeom>
          <a:noFill/>
        </p:spPr>
        <p:txBody>
          <a:bodyPr wrap="square" rtlCol="0">
            <a:spAutoFit/>
          </a:bodyPr>
          <a:lstStyle/>
          <a:p>
            <a:pPr algn="r"/>
            <a:r>
              <a:rPr lang="en-US" sz="1400" dirty="0">
                <a:solidFill>
                  <a:schemeClr val="tx1">
                    <a:lumMod val="50000"/>
                    <a:lumOff val="50000"/>
                  </a:schemeClr>
                </a:solidFill>
              </a:rPr>
              <a:t>Mohammad </a:t>
            </a:r>
            <a:r>
              <a:rPr lang="en-US" sz="1400" dirty="0" err="1">
                <a:solidFill>
                  <a:schemeClr val="tx1">
                    <a:lumMod val="50000"/>
                    <a:lumOff val="50000"/>
                  </a:schemeClr>
                </a:solidFill>
              </a:rPr>
              <a:t>Rastegari</a:t>
            </a:r>
            <a:r>
              <a:rPr lang="en-US" sz="1400" dirty="0">
                <a:solidFill>
                  <a:schemeClr val="tx1">
                    <a:lumMod val="50000"/>
                    <a:lumOff val="50000"/>
                  </a:schemeClr>
                </a:solidFill>
              </a:rPr>
              <a:t>, Vicente Ordonez, Joseph </a:t>
            </a:r>
            <a:r>
              <a:rPr lang="en-US" sz="1400" dirty="0" err="1">
                <a:solidFill>
                  <a:schemeClr val="tx1">
                    <a:lumMod val="50000"/>
                    <a:lumOff val="50000"/>
                  </a:schemeClr>
                </a:solidFill>
              </a:rPr>
              <a:t>Redmon</a:t>
            </a:r>
            <a:r>
              <a:rPr lang="en-US" sz="1400" dirty="0">
                <a:solidFill>
                  <a:schemeClr val="tx1">
                    <a:lumMod val="50000"/>
                    <a:lumOff val="50000"/>
                  </a:schemeClr>
                </a:solidFill>
              </a:rPr>
              <a:t>, Ali Farhadi, “XNOR-Net: ImageNet Classification Using Binary Convolutional Neural Networks”</a:t>
            </a:r>
          </a:p>
        </p:txBody>
      </p:sp>
      <p:sp>
        <p:nvSpPr>
          <p:cNvPr id="3" name="Rectangle 2"/>
          <p:cNvSpPr/>
          <p:nvPr/>
        </p:nvSpPr>
        <p:spPr>
          <a:xfrm>
            <a:off x="3634929" y="5357930"/>
            <a:ext cx="8557071" cy="1037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810045" y="4699221"/>
            <a:ext cx="850790" cy="6587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900699" y="4699220"/>
            <a:ext cx="850790" cy="6587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901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Binary weighted Networks</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762001" y="1498811"/>
            <a:ext cx="11429999" cy="4214302"/>
          </a:xfrm>
        </p:spPr>
        <p:txBody>
          <a:bodyPr>
            <a:normAutofit/>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Idea :Reduce the weights to -1,+1</a:t>
            </a:r>
          </a:p>
          <a:p>
            <a:pPr marL="0" indent="0">
              <a:buNone/>
            </a:pPr>
            <a:r>
              <a:rPr lang="en-US" dirty="0">
                <a:solidFill>
                  <a:srgbClr val="666666"/>
                </a:solidFill>
                <a:latin typeface="Segoe UI Light" panose="020B0502040204020203" pitchFamily="34" charset="0"/>
                <a:cs typeface="Segoe UI Light" panose="020B0502040204020203" pitchFamily="34" charset="0"/>
              </a:rPr>
              <a:t>Speedup : Convolution operation can be approximated by only summation and subtraction</a:t>
            </a:r>
          </a:p>
          <a:p>
            <a:pPr marL="0" indent="0">
              <a:buNone/>
            </a:pPr>
            <a:endParaRPr lang="en-US" dirty="0">
              <a:solidFill>
                <a:srgbClr val="666666"/>
              </a:solidFill>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3"/>
          <a:stretch>
            <a:fillRect/>
          </a:stretch>
        </p:blipFill>
        <p:spPr>
          <a:xfrm>
            <a:off x="0" y="2805706"/>
            <a:ext cx="12192000" cy="3589258"/>
          </a:xfrm>
          <a:prstGeom prst="rect">
            <a:avLst/>
          </a:prstGeom>
        </p:spPr>
      </p:pic>
      <p:sp>
        <p:nvSpPr>
          <p:cNvPr id="6" name="TextBox 5"/>
          <p:cNvSpPr txBox="1"/>
          <p:nvPr/>
        </p:nvSpPr>
        <p:spPr>
          <a:xfrm>
            <a:off x="0" y="6397823"/>
            <a:ext cx="12191999" cy="307777"/>
          </a:xfrm>
          <a:prstGeom prst="rect">
            <a:avLst/>
          </a:prstGeom>
          <a:noFill/>
        </p:spPr>
        <p:txBody>
          <a:bodyPr wrap="square" rtlCol="0">
            <a:spAutoFit/>
          </a:bodyPr>
          <a:lstStyle/>
          <a:p>
            <a:pPr algn="r"/>
            <a:r>
              <a:rPr lang="en-US" sz="1400" dirty="0">
                <a:solidFill>
                  <a:schemeClr val="tx1">
                    <a:lumMod val="50000"/>
                    <a:lumOff val="50000"/>
                  </a:schemeClr>
                </a:solidFill>
              </a:rPr>
              <a:t>Mohammad </a:t>
            </a:r>
            <a:r>
              <a:rPr lang="en-US" sz="1400" dirty="0" err="1">
                <a:solidFill>
                  <a:schemeClr val="tx1">
                    <a:lumMod val="50000"/>
                    <a:lumOff val="50000"/>
                  </a:schemeClr>
                </a:solidFill>
              </a:rPr>
              <a:t>Rastegari</a:t>
            </a:r>
            <a:r>
              <a:rPr lang="en-US" sz="1400" dirty="0">
                <a:solidFill>
                  <a:schemeClr val="tx1">
                    <a:lumMod val="50000"/>
                    <a:lumOff val="50000"/>
                  </a:schemeClr>
                </a:solidFill>
              </a:rPr>
              <a:t>, Vicente Ordonez, Joseph </a:t>
            </a:r>
            <a:r>
              <a:rPr lang="en-US" sz="1400" dirty="0" err="1">
                <a:solidFill>
                  <a:schemeClr val="tx1">
                    <a:lumMod val="50000"/>
                    <a:lumOff val="50000"/>
                  </a:schemeClr>
                </a:solidFill>
              </a:rPr>
              <a:t>Redmon</a:t>
            </a:r>
            <a:r>
              <a:rPr lang="en-US" sz="1400" dirty="0">
                <a:solidFill>
                  <a:schemeClr val="tx1">
                    <a:lumMod val="50000"/>
                    <a:lumOff val="50000"/>
                  </a:schemeClr>
                </a:solidFill>
              </a:rPr>
              <a:t>, Ali Farhadi, “XNOR-Net: ImageNet Classification Using Binary Convolutional Neural Networks”</a:t>
            </a:r>
          </a:p>
        </p:txBody>
      </p:sp>
      <p:sp>
        <p:nvSpPr>
          <p:cNvPr id="3" name="Rectangle 2"/>
          <p:cNvSpPr/>
          <p:nvPr/>
        </p:nvSpPr>
        <p:spPr>
          <a:xfrm>
            <a:off x="3634929" y="5357930"/>
            <a:ext cx="8557071" cy="1037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900699" y="4699220"/>
            <a:ext cx="850790" cy="6587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558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Binary weighted Networks</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762001" y="1498811"/>
            <a:ext cx="11429999" cy="4214302"/>
          </a:xfrm>
        </p:spPr>
        <p:txBody>
          <a:bodyPr>
            <a:normAutofit/>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Idea :Reduce the weights to -1,+1</a:t>
            </a:r>
          </a:p>
          <a:p>
            <a:pPr marL="0" indent="0">
              <a:buNone/>
            </a:pPr>
            <a:r>
              <a:rPr lang="en-US" dirty="0">
                <a:solidFill>
                  <a:srgbClr val="666666"/>
                </a:solidFill>
                <a:latin typeface="Segoe UI Light" panose="020B0502040204020203" pitchFamily="34" charset="0"/>
                <a:cs typeface="Segoe UI Light" panose="020B0502040204020203" pitchFamily="34" charset="0"/>
              </a:rPr>
              <a:t>Speedup : Convolution operation can be approximated by only summation and subtraction</a:t>
            </a:r>
          </a:p>
          <a:p>
            <a:pPr marL="0" indent="0">
              <a:buNone/>
            </a:pPr>
            <a:endParaRPr lang="en-US" dirty="0">
              <a:solidFill>
                <a:srgbClr val="666666"/>
              </a:solidFill>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3"/>
          <a:stretch>
            <a:fillRect/>
          </a:stretch>
        </p:blipFill>
        <p:spPr>
          <a:xfrm>
            <a:off x="0" y="2805706"/>
            <a:ext cx="12192000" cy="3589258"/>
          </a:xfrm>
          <a:prstGeom prst="rect">
            <a:avLst/>
          </a:prstGeom>
        </p:spPr>
      </p:pic>
      <p:sp>
        <p:nvSpPr>
          <p:cNvPr id="6" name="TextBox 5"/>
          <p:cNvSpPr txBox="1"/>
          <p:nvPr/>
        </p:nvSpPr>
        <p:spPr>
          <a:xfrm>
            <a:off x="0" y="6397823"/>
            <a:ext cx="12191999" cy="307777"/>
          </a:xfrm>
          <a:prstGeom prst="rect">
            <a:avLst/>
          </a:prstGeom>
          <a:noFill/>
        </p:spPr>
        <p:txBody>
          <a:bodyPr wrap="square" rtlCol="0">
            <a:spAutoFit/>
          </a:bodyPr>
          <a:lstStyle/>
          <a:p>
            <a:pPr algn="r"/>
            <a:r>
              <a:rPr lang="en-US" sz="1400" dirty="0">
                <a:solidFill>
                  <a:schemeClr val="tx1">
                    <a:lumMod val="50000"/>
                    <a:lumOff val="50000"/>
                  </a:schemeClr>
                </a:solidFill>
              </a:rPr>
              <a:t>Mohammad </a:t>
            </a:r>
            <a:r>
              <a:rPr lang="en-US" sz="1400" dirty="0" err="1">
                <a:solidFill>
                  <a:schemeClr val="tx1">
                    <a:lumMod val="50000"/>
                    <a:lumOff val="50000"/>
                  </a:schemeClr>
                </a:solidFill>
              </a:rPr>
              <a:t>Rastegari</a:t>
            </a:r>
            <a:r>
              <a:rPr lang="en-US" sz="1400" dirty="0">
                <a:solidFill>
                  <a:schemeClr val="tx1">
                    <a:lumMod val="50000"/>
                    <a:lumOff val="50000"/>
                  </a:schemeClr>
                </a:solidFill>
              </a:rPr>
              <a:t>, Vicente Ordonez, Joseph </a:t>
            </a:r>
            <a:r>
              <a:rPr lang="en-US" sz="1400" dirty="0" err="1">
                <a:solidFill>
                  <a:schemeClr val="tx1">
                    <a:lumMod val="50000"/>
                    <a:lumOff val="50000"/>
                  </a:schemeClr>
                </a:solidFill>
              </a:rPr>
              <a:t>Redmon</a:t>
            </a:r>
            <a:r>
              <a:rPr lang="en-US" sz="1400" dirty="0">
                <a:solidFill>
                  <a:schemeClr val="tx1">
                    <a:lumMod val="50000"/>
                    <a:lumOff val="50000"/>
                  </a:schemeClr>
                </a:solidFill>
              </a:rPr>
              <a:t>, Ali Farhadi, “XNOR-Net: ImageNet Classification Using Binary Convolutional Neural Networks”</a:t>
            </a:r>
          </a:p>
        </p:txBody>
      </p:sp>
      <p:sp>
        <p:nvSpPr>
          <p:cNvPr id="3" name="Rectangle 2"/>
          <p:cNvSpPr/>
          <p:nvPr/>
        </p:nvSpPr>
        <p:spPr>
          <a:xfrm>
            <a:off x="3634929" y="5357930"/>
            <a:ext cx="8557071" cy="1037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855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XNOR-Net</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762001" y="1498811"/>
            <a:ext cx="11429999" cy="4214302"/>
          </a:xfrm>
        </p:spPr>
        <p:txBody>
          <a:bodyPr>
            <a:normAutofit/>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Idea :Reduce both weights + </a:t>
            </a:r>
            <a:r>
              <a:rPr lang="en-US" b="1" u="sng" dirty="0">
                <a:solidFill>
                  <a:srgbClr val="666666"/>
                </a:solidFill>
                <a:latin typeface="Segoe UI Light" panose="020B0502040204020203" pitchFamily="34" charset="0"/>
                <a:cs typeface="Segoe UI Light" panose="020B0502040204020203" pitchFamily="34" charset="0"/>
              </a:rPr>
              <a:t>inputs</a:t>
            </a:r>
            <a:r>
              <a:rPr lang="en-US" dirty="0">
                <a:solidFill>
                  <a:srgbClr val="666666"/>
                </a:solidFill>
                <a:latin typeface="Segoe UI Light" panose="020B0502040204020203" pitchFamily="34" charset="0"/>
                <a:cs typeface="Segoe UI Light" panose="020B0502040204020203" pitchFamily="34" charset="0"/>
              </a:rPr>
              <a:t>  to -1,+1</a:t>
            </a:r>
          </a:p>
          <a:p>
            <a:pPr marL="0" indent="0">
              <a:buNone/>
            </a:pPr>
            <a:r>
              <a:rPr lang="en-US" dirty="0">
                <a:solidFill>
                  <a:srgbClr val="666666"/>
                </a:solidFill>
                <a:latin typeface="Segoe UI Light" panose="020B0502040204020203" pitchFamily="34" charset="0"/>
                <a:cs typeface="Segoe UI Light" panose="020B0502040204020203" pitchFamily="34" charset="0"/>
              </a:rPr>
              <a:t>Speedup : Convolution operation can be approximated by XNOR and </a:t>
            </a:r>
            <a:r>
              <a:rPr lang="en-US" dirty="0" err="1">
                <a:solidFill>
                  <a:srgbClr val="666666"/>
                </a:solidFill>
                <a:latin typeface="Segoe UI Light" panose="020B0502040204020203" pitchFamily="34" charset="0"/>
                <a:cs typeface="Segoe UI Light" panose="020B0502040204020203" pitchFamily="34" charset="0"/>
              </a:rPr>
              <a:t>Bitcount</a:t>
            </a:r>
            <a:r>
              <a:rPr lang="en-US" dirty="0">
                <a:solidFill>
                  <a:srgbClr val="666666"/>
                </a:solidFill>
                <a:latin typeface="Segoe UI Light" panose="020B0502040204020203" pitchFamily="34" charset="0"/>
                <a:cs typeface="Segoe UI Light" panose="020B0502040204020203" pitchFamily="34" charset="0"/>
              </a:rPr>
              <a:t> operations</a:t>
            </a:r>
          </a:p>
        </p:txBody>
      </p:sp>
      <p:pic>
        <p:nvPicPr>
          <p:cNvPr id="2" name="Picture 1"/>
          <p:cNvPicPr>
            <a:picLocks noChangeAspect="1"/>
          </p:cNvPicPr>
          <p:nvPr/>
        </p:nvPicPr>
        <p:blipFill>
          <a:blip r:embed="rId3"/>
          <a:stretch>
            <a:fillRect/>
          </a:stretch>
        </p:blipFill>
        <p:spPr>
          <a:xfrm>
            <a:off x="0" y="2805706"/>
            <a:ext cx="12192000" cy="3589258"/>
          </a:xfrm>
          <a:prstGeom prst="rect">
            <a:avLst/>
          </a:prstGeom>
        </p:spPr>
      </p:pic>
      <p:sp>
        <p:nvSpPr>
          <p:cNvPr id="6" name="TextBox 5"/>
          <p:cNvSpPr txBox="1"/>
          <p:nvPr/>
        </p:nvSpPr>
        <p:spPr>
          <a:xfrm>
            <a:off x="0" y="6397823"/>
            <a:ext cx="12191999" cy="307777"/>
          </a:xfrm>
          <a:prstGeom prst="rect">
            <a:avLst/>
          </a:prstGeom>
          <a:noFill/>
        </p:spPr>
        <p:txBody>
          <a:bodyPr wrap="square" rtlCol="0">
            <a:spAutoFit/>
          </a:bodyPr>
          <a:lstStyle/>
          <a:p>
            <a:pPr algn="r"/>
            <a:r>
              <a:rPr lang="en-US" sz="1400" dirty="0">
                <a:solidFill>
                  <a:schemeClr val="tx1">
                    <a:lumMod val="50000"/>
                    <a:lumOff val="50000"/>
                  </a:schemeClr>
                </a:solidFill>
              </a:rPr>
              <a:t>Mohammad </a:t>
            </a:r>
            <a:r>
              <a:rPr lang="en-US" sz="1400" dirty="0" err="1">
                <a:solidFill>
                  <a:schemeClr val="tx1">
                    <a:lumMod val="50000"/>
                    <a:lumOff val="50000"/>
                  </a:schemeClr>
                </a:solidFill>
              </a:rPr>
              <a:t>Rastegari</a:t>
            </a:r>
            <a:r>
              <a:rPr lang="en-US" sz="1400" dirty="0">
                <a:solidFill>
                  <a:schemeClr val="tx1">
                    <a:lumMod val="50000"/>
                    <a:lumOff val="50000"/>
                  </a:schemeClr>
                </a:solidFill>
              </a:rPr>
              <a:t>, Vicente Ordonez, Joseph </a:t>
            </a:r>
            <a:r>
              <a:rPr lang="en-US" sz="1400" dirty="0" err="1">
                <a:solidFill>
                  <a:schemeClr val="tx1">
                    <a:lumMod val="50000"/>
                    <a:lumOff val="50000"/>
                  </a:schemeClr>
                </a:solidFill>
              </a:rPr>
              <a:t>Redmon</a:t>
            </a:r>
            <a:r>
              <a:rPr lang="en-US" sz="1400" dirty="0">
                <a:solidFill>
                  <a:schemeClr val="tx1">
                    <a:lumMod val="50000"/>
                    <a:lumOff val="50000"/>
                  </a:schemeClr>
                </a:solidFill>
              </a:rPr>
              <a:t>, Ali Farhadi, “XNOR-Net: ImageNet Classification Using Binary Convolutional Neural Networks”</a:t>
            </a:r>
          </a:p>
        </p:txBody>
      </p:sp>
      <p:sp>
        <p:nvSpPr>
          <p:cNvPr id="8" name="Rectangle 7"/>
          <p:cNvSpPr/>
          <p:nvPr/>
        </p:nvSpPr>
        <p:spPr>
          <a:xfrm>
            <a:off x="9931178" y="5539077"/>
            <a:ext cx="850790" cy="6587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843174" y="5539076"/>
            <a:ext cx="850790" cy="6587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862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XNOR-Net</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762001" y="1498811"/>
            <a:ext cx="11429999" cy="4214302"/>
          </a:xfrm>
        </p:spPr>
        <p:txBody>
          <a:bodyPr>
            <a:normAutofit/>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Idea :Reduce both weights + </a:t>
            </a:r>
            <a:r>
              <a:rPr lang="en-US" b="1" u="sng" dirty="0">
                <a:solidFill>
                  <a:srgbClr val="666666"/>
                </a:solidFill>
                <a:latin typeface="Segoe UI Light" panose="020B0502040204020203" pitchFamily="34" charset="0"/>
                <a:cs typeface="Segoe UI Light" panose="020B0502040204020203" pitchFamily="34" charset="0"/>
              </a:rPr>
              <a:t>inputs</a:t>
            </a:r>
            <a:r>
              <a:rPr lang="en-US" dirty="0">
                <a:solidFill>
                  <a:srgbClr val="666666"/>
                </a:solidFill>
                <a:latin typeface="Segoe UI Light" panose="020B0502040204020203" pitchFamily="34" charset="0"/>
                <a:cs typeface="Segoe UI Light" panose="020B0502040204020203" pitchFamily="34" charset="0"/>
              </a:rPr>
              <a:t>  to -1,+1</a:t>
            </a:r>
          </a:p>
          <a:p>
            <a:pPr marL="0" indent="0">
              <a:buNone/>
            </a:pPr>
            <a:r>
              <a:rPr lang="en-US" dirty="0">
                <a:solidFill>
                  <a:srgbClr val="666666"/>
                </a:solidFill>
                <a:latin typeface="Segoe UI Light" panose="020B0502040204020203" pitchFamily="34" charset="0"/>
                <a:cs typeface="Segoe UI Light" panose="020B0502040204020203" pitchFamily="34" charset="0"/>
              </a:rPr>
              <a:t>Speedup : Convolution operation can be approximated by XNOR and </a:t>
            </a:r>
            <a:r>
              <a:rPr lang="en-US" dirty="0" err="1">
                <a:solidFill>
                  <a:srgbClr val="666666"/>
                </a:solidFill>
                <a:latin typeface="Segoe UI Light" panose="020B0502040204020203" pitchFamily="34" charset="0"/>
                <a:cs typeface="Segoe UI Light" panose="020B0502040204020203" pitchFamily="34" charset="0"/>
              </a:rPr>
              <a:t>Bitcount</a:t>
            </a:r>
            <a:r>
              <a:rPr lang="en-US" dirty="0">
                <a:solidFill>
                  <a:srgbClr val="666666"/>
                </a:solidFill>
                <a:latin typeface="Segoe UI Light" panose="020B0502040204020203" pitchFamily="34" charset="0"/>
                <a:cs typeface="Segoe UI Light" panose="020B0502040204020203" pitchFamily="34" charset="0"/>
              </a:rPr>
              <a:t> operations</a:t>
            </a:r>
          </a:p>
        </p:txBody>
      </p:sp>
      <p:pic>
        <p:nvPicPr>
          <p:cNvPr id="2" name="Picture 1"/>
          <p:cNvPicPr>
            <a:picLocks noChangeAspect="1"/>
          </p:cNvPicPr>
          <p:nvPr/>
        </p:nvPicPr>
        <p:blipFill>
          <a:blip r:embed="rId3"/>
          <a:stretch>
            <a:fillRect/>
          </a:stretch>
        </p:blipFill>
        <p:spPr>
          <a:xfrm>
            <a:off x="0" y="2805706"/>
            <a:ext cx="12192000" cy="3589258"/>
          </a:xfrm>
          <a:prstGeom prst="rect">
            <a:avLst/>
          </a:prstGeom>
        </p:spPr>
      </p:pic>
      <p:sp>
        <p:nvSpPr>
          <p:cNvPr id="6" name="TextBox 5"/>
          <p:cNvSpPr txBox="1"/>
          <p:nvPr/>
        </p:nvSpPr>
        <p:spPr>
          <a:xfrm>
            <a:off x="0" y="6397823"/>
            <a:ext cx="12191999" cy="307777"/>
          </a:xfrm>
          <a:prstGeom prst="rect">
            <a:avLst/>
          </a:prstGeom>
          <a:noFill/>
        </p:spPr>
        <p:txBody>
          <a:bodyPr wrap="square" rtlCol="0">
            <a:spAutoFit/>
          </a:bodyPr>
          <a:lstStyle/>
          <a:p>
            <a:pPr algn="r"/>
            <a:r>
              <a:rPr lang="en-US" sz="1400" dirty="0">
                <a:solidFill>
                  <a:schemeClr val="tx1">
                    <a:lumMod val="50000"/>
                    <a:lumOff val="50000"/>
                  </a:schemeClr>
                </a:solidFill>
              </a:rPr>
              <a:t>Mohammad </a:t>
            </a:r>
            <a:r>
              <a:rPr lang="en-US" sz="1400" dirty="0" err="1">
                <a:solidFill>
                  <a:schemeClr val="tx1">
                    <a:lumMod val="50000"/>
                    <a:lumOff val="50000"/>
                  </a:schemeClr>
                </a:solidFill>
              </a:rPr>
              <a:t>Rastegari</a:t>
            </a:r>
            <a:r>
              <a:rPr lang="en-US" sz="1400" dirty="0">
                <a:solidFill>
                  <a:schemeClr val="tx1">
                    <a:lumMod val="50000"/>
                    <a:lumOff val="50000"/>
                  </a:schemeClr>
                </a:solidFill>
              </a:rPr>
              <a:t>, Vicente Ordonez, Joseph </a:t>
            </a:r>
            <a:r>
              <a:rPr lang="en-US" sz="1400" dirty="0" err="1">
                <a:solidFill>
                  <a:schemeClr val="tx1">
                    <a:lumMod val="50000"/>
                    <a:lumOff val="50000"/>
                  </a:schemeClr>
                </a:solidFill>
              </a:rPr>
              <a:t>Redmon</a:t>
            </a:r>
            <a:r>
              <a:rPr lang="en-US" sz="1400" dirty="0">
                <a:solidFill>
                  <a:schemeClr val="tx1">
                    <a:lumMod val="50000"/>
                    <a:lumOff val="50000"/>
                  </a:schemeClr>
                </a:solidFill>
              </a:rPr>
              <a:t>, Ali Farhadi, “XNOR-Net: ImageNet Classification Using Binary Convolutional Neural Networks”</a:t>
            </a:r>
          </a:p>
        </p:txBody>
      </p:sp>
      <p:sp>
        <p:nvSpPr>
          <p:cNvPr id="8" name="Rectangle 7"/>
          <p:cNvSpPr/>
          <p:nvPr/>
        </p:nvSpPr>
        <p:spPr>
          <a:xfrm>
            <a:off x="9931178" y="5539077"/>
            <a:ext cx="850790" cy="6587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300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XNOR-Net</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762001" y="1498811"/>
            <a:ext cx="11429999" cy="4214302"/>
          </a:xfrm>
        </p:spPr>
        <p:txBody>
          <a:bodyPr>
            <a:normAutofit/>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Idea :Reduce both weights + </a:t>
            </a:r>
            <a:r>
              <a:rPr lang="en-US" b="1" u="sng" dirty="0">
                <a:solidFill>
                  <a:srgbClr val="666666"/>
                </a:solidFill>
                <a:latin typeface="Segoe UI Light" panose="020B0502040204020203" pitchFamily="34" charset="0"/>
                <a:cs typeface="Segoe UI Light" panose="020B0502040204020203" pitchFamily="34" charset="0"/>
              </a:rPr>
              <a:t>inputs</a:t>
            </a:r>
            <a:r>
              <a:rPr lang="en-US" dirty="0">
                <a:solidFill>
                  <a:srgbClr val="666666"/>
                </a:solidFill>
                <a:latin typeface="Segoe UI Light" panose="020B0502040204020203" pitchFamily="34" charset="0"/>
                <a:cs typeface="Segoe UI Light" panose="020B0502040204020203" pitchFamily="34" charset="0"/>
              </a:rPr>
              <a:t>  to -1,+1</a:t>
            </a:r>
          </a:p>
          <a:p>
            <a:pPr marL="0" indent="0">
              <a:buNone/>
            </a:pPr>
            <a:r>
              <a:rPr lang="en-US" dirty="0">
                <a:solidFill>
                  <a:srgbClr val="666666"/>
                </a:solidFill>
                <a:latin typeface="Segoe UI Light" panose="020B0502040204020203" pitchFamily="34" charset="0"/>
                <a:cs typeface="Segoe UI Light" panose="020B0502040204020203" pitchFamily="34" charset="0"/>
              </a:rPr>
              <a:t>Speedup : Convolution operation can be approximated by XNOR and </a:t>
            </a:r>
            <a:r>
              <a:rPr lang="en-US" dirty="0" err="1">
                <a:solidFill>
                  <a:srgbClr val="666666"/>
                </a:solidFill>
                <a:latin typeface="Segoe UI Light" panose="020B0502040204020203" pitchFamily="34" charset="0"/>
                <a:cs typeface="Segoe UI Light" panose="020B0502040204020203" pitchFamily="34" charset="0"/>
              </a:rPr>
              <a:t>Bitcount</a:t>
            </a:r>
            <a:r>
              <a:rPr lang="en-US" dirty="0">
                <a:solidFill>
                  <a:srgbClr val="666666"/>
                </a:solidFill>
                <a:latin typeface="Segoe UI Light" panose="020B0502040204020203" pitchFamily="34" charset="0"/>
                <a:cs typeface="Segoe UI Light" panose="020B0502040204020203" pitchFamily="34" charset="0"/>
              </a:rPr>
              <a:t> operations</a:t>
            </a:r>
          </a:p>
        </p:txBody>
      </p:sp>
      <p:pic>
        <p:nvPicPr>
          <p:cNvPr id="2" name="Picture 1"/>
          <p:cNvPicPr>
            <a:picLocks noChangeAspect="1"/>
          </p:cNvPicPr>
          <p:nvPr/>
        </p:nvPicPr>
        <p:blipFill>
          <a:blip r:embed="rId3"/>
          <a:stretch>
            <a:fillRect/>
          </a:stretch>
        </p:blipFill>
        <p:spPr>
          <a:xfrm>
            <a:off x="0" y="2805706"/>
            <a:ext cx="12192000" cy="3589258"/>
          </a:xfrm>
          <a:prstGeom prst="rect">
            <a:avLst/>
          </a:prstGeom>
        </p:spPr>
      </p:pic>
      <p:sp>
        <p:nvSpPr>
          <p:cNvPr id="6" name="TextBox 5"/>
          <p:cNvSpPr txBox="1"/>
          <p:nvPr/>
        </p:nvSpPr>
        <p:spPr>
          <a:xfrm>
            <a:off x="0" y="6397823"/>
            <a:ext cx="12191999" cy="307777"/>
          </a:xfrm>
          <a:prstGeom prst="rect">
            <a:avLst/>
          </a:prstGeom>
          <a:noFill/>
        </p:spPr>
        <p:txBody>
          <a:bodyPr wrap="square" rtlCol="0">
            <a:spAutoFit/>
          </a:bodyPr>
          <a:lstStyle/>
          <a:p>
            <a:pPr algn="r"/>
            <a:r>
              <a:rPr lang="en-US" sz="1400" dirty="0">
                <a:solidFill>
                  <a:schemeClr val="tx1">
                    <a:lumMod val="50000"/>
                    <a:lumOff val="50000"/>
                  </a:schemeClr>
                </a:solidFill>
              </a:rPr>
              <a:t>Mohammad </a:t>
            </a:r>
            <a:r>
              <a:rPr lang="en-US" sz="1400" dirty="0" err="1">
                <a:solidFill>
                  <a:schemeClr val="tx1">
                    <a:lumMod val="50000"/>
                    <a:lumOff val="50000"/>
                  </a:schemeClr>
                </a:solidFill>
              </a:rPr>
              <a:t>Rastegari</a:t>
            </a:r>
            <a:r>
              <a:rPr lang="en-US" sz="1400" dirty="0">
                <a:solidFill>
                  <a:schemeClr val="tx1">
                    <a:lumMod val="50000"/>
                    <a:lumOff val="50000"/>
                  </a:schemeClr>
                </a:solidFill>
              </a:rPr>
              <a:t>, Vicente Ordonez, Joseph </a:t>
            </a:r>
            <a:r>
              <a:rPr lang="en-US" sz="1400" dirty="0" err="1">
                <a:solidFill>
                  <a:schemeClr val="tx1">
                    <a:lumMod val="50000"/>
                    <a:lumOff val="50000"/>
                  </a:schemeClr>
                </a:solidFill>
              </a:rPr>
              <a:t>Redmon</a:t>
            </a:r>
            <a:r>
              <a:rPr lang="en-US" sz="1400" dirty="0">
                <a:solidFill>
                  <a:schemeClr val="tx1">
                    <a:lumMod val="50000"/>
                    <a:lumOff val="50000"/>
                  </a:schemeClr>
                </a:solidFill>
              </a:rPr>
              <a:t>, Ali Farhadi, “XNOR-Net: ImageNet Classification Using Binary Convolutional Neural Networks”</a:t>
            </a:r>
          </a:p>
        </p:txBody>
      </p:sp>
    </p:spTree>
    <p:extLst>
      <p:ext uri="{BB962C8B-B14F-4D97-AF65-F5344CB8AC3E}">
        <p14:creationId xmlns:p14="http://schemas.microsoft.com/office/powerpoint/2010/main" val="253176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lvl="0">
              <a:defRPr/>
            </a:pPr>
            <a:r>
              <a:rPr lang="en-US" b="1" dirty="0">
                <a:solidFill>
                  <a:schemeClr val="accent1"/>
                </a:solidFill>
              </a:rPr>
              <a:t>XNOR-Net on Mobile</a:t>
            </a:r>
            <a:endParaRPr lang="en-US" sz="8800" b="1" dirty="0">
              <a:solidFill>
                <a:schemeClr val="accent1"/>
              </a:solidFill>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pic>
        <p:nvPicPr>
          <p:cNvPr id="10242" name="Picture 2" descr="https://media.giphy.com/media/zvWbkY8MqNZRu/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92297" y="1651919"/>
            <a:ext cx="7313941" cy="4114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24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Use Cloud APIs</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Text Placeholder 6"/>
          <p:cNvSpPr>
            <a:spLocks noGrp="1"/>
          </p:cNvSpPr>
          <p:nvPr>
            <p:ph type="body" sz="quarter" idx="10"/>
          </p:nvPr>
        </p:nvSpPr>
        <p:spPr>
          <a:xfrm>
            <a:off x="762001" y="2133599"/>
            <a:ext cx="10515599" cy="3911601"/>
          </a:xfrm>
        </p:spPr>
        <p:txBody>
          <a:bodyPr>
            <a:normAutofit/>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Microsoft Cognitive Services</a:t>
            </a:r>
          </a:p>
          <a:p>
            <a:pPr marL="0" indent="0">
              <a:buNone/>
            </a:pPr>
            <a:r>
              <a:rPr lang="en-US" dirty="0" err="1">
                <a:solidFill>
                  <a:srgbClr val="666666"/>
                </a:solidFill>
                <a:latin typeface="Segoe UI Light" panose="020B0502040204020203" pitchFamily="34" charset="0"/>
                <a:cs typeface="Segoe UI Light" panose="020B0502040204020203" pitchFamily="34" charset="0"/>
              </a:rPr>
              <a:t>Clarifai</a:t>
            </a:r>
            <a:endParaRPr lang="en-US" dirty="0">
              <a:solidFill>
                <a:srgbClr val="666666"/>
              </a:solidFill>
              <a:latin typeface="Segoe UI Light" panose="020B0502040204020203" pitchFamily="34" charset="0"/>
              <a:cs typeface="Segoe UI Light" panose="020B0502040204020203" pitchFamily="34" charset="0"/>
            </a:endParaRPr>
          </a:p>
          <a:p>
            <a:pPr marL="0" indent="0">
              <a:buNone/>
            </a:pPr>
            <a:r>
              <a:rPr lang="en-US" dirty="0">
                <a:solidFill>
                  <a:srgbClr val="666666"/>
                </a:solidFill>
                <a:latin typeface="Segoe UI Light" panose="020B0502040204020203" pitchFamily="34" charset="0"/>
                <a:cs typeface="Segoe UI Light" panose="020B0502040204020203" pitchFamily="34" charset="0"/>
              </a:rPr>
              <a:t>Google Cloud Vision</a:t>
            </a:r>
          </a:p>
          <a:p>
            <a:pPr marL="0" indent="0">
              <a:buNone/>
            </a:pPr>
            <a:r>
              <a:rPr lang="en-US" dirty="0">
                <a:solidFill>
                  <a:srgbClr val="666666"/>
                </a:solidFill>
                <a:latin typeface="Segoe UI Light" panose="020B0502040204020203" pitchFamily="34" charset="0"/>
                <a:cs typeface="Segoe UI Light" panose="020B0502040204020203" pitchFamily="34" charset="0"/>
              </a:rPr>
              <a:t>IBM Watson Services</a:t>
            </a:r>
          </a:p>
          <a:p>
            <a:pPr marL="0" indent="0">
              <a:buNone/>
            </a:pPr>
            <a:r>
              <a:rPr lang="en-US" dirty="0">
                <a:solidFill>
                  <a:srgbClr val="666666"/>
                </a:solidFill>
                <a:latin typeface="Segoe UI Light" panose="020B0502040204020203" pitchFamily="34" charset="0"/>
                <a:cs typeface="Segoe UI Light" panose="020B0502040204020203" pitchFamily="34" charset="0"/>
              </a:rPr>
              <a:t>Amazon </a:t>
            </a:r>
            <a:r>
              <a:rPr lang="en-US" dirty="0" err="1">
                <a:solidFill>
                  <a:srgbClr val="666666"/>
                </a:solidFill>
                <a:latin typeface="Segoe UI Light" panose="020B0502040204020203" pitchFamily="34" charset="0"/>
                <a:cs typeface="Segoe UI Light" panose="020B0502040204020203" pitchFamily="34" charset="0"/>
              </a:rPr>
              <a:t>Rekognition</a:t>
            </a:r>
            <a:endParaRPr lang="en-US" dirty="0">
              <a:solidFill>
                <a:srgbClr val="666666"/>
              </a:solidFill>
              <a:latin typeface="Segoe UI Light" panose="020B0502040204020203" pitchFamily="34" charset="0"/>
              <a:cs typeface="Segoe UI Light" panose="020B0502040204020203" pitchFamily="34" charset="0"/>
            </a:endParaRPr>
          </a:p>
          <a:p>
            <a:pPr marL="0" indent="0">
              <a:buNone/>
            </a:pPr>
            <a:endParaRPr lang="en-US" dirty="0">
              <a:solidFill>
                <a:srgbClr val="666666"/>
              </a:solidFill>
              <a:latin typeface="Segoe UI Light" panose="020B0502040204020203" pitchFamily="34" charset="0"/>
              <a:cs typeface="Segoe UI Light" panose="020B0502040204020203" pitchFamily="34" charset="0"/>
            </a:endParaRPr>
          </a:p>
          <a:p>
            <a:pPr marL="0" indent="0">
              <a:buNone/>
            </a:pPr>
            <a:endParaRPr lang="en-US" dirty="0">
              <a:solidFill>
                <a:srgbClr val="666666"/>
              </a:solidFill>
              <a:latin typeface="Segoe UI Light" panose="020B0502040204020203" pitchFamily="34" charset="0"/>
              <a:cs typeface="Segoe UI Light" panose="020B0502040204020203" pitchFamily="34" charset="0"/>
            </a:endParaRPr>
          </a:p>
          <a:p>
            <a:pPr marL="0" indent="0">
              <a:buNone/>
            </a:pPr>
            <a:endParaRPr lang="en-US" dirty="0">
              <a:solidFill>
                <a:srgbClr val="66666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5148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261582" y="2047164"/>
            <a:ext cx="11668835" cy="2791536"/>
          </a:xfrm>
          <a:prstGeom prst="rect">
            <a:avLst/>
          </a:prstGeom>
        </p:spPr>
        <p:txBody>
          <a:bodyPr vert="horz" lIns="91427" tIns="45713" rIns="91427" bIns="45713"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7200" b="1" dirty="0">
                <a:solidFill>
                  <a:schemeClr val="bg1"/>
                </a:solidFill>
                <a:latin typeface="Segoe UI Light" panose="020B0502040204020203" pitchFamily="34" charset="0"/>
                <a:cs typeface="Segoe UI Light" panose="020B0502040204020203" pitchFamily="34" charset="0"/>
              </a:rPr>
              <a:t>Building a DL App and get $10 million in funding</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7200" b="1" i="0" u="none" strike="noStrike" kern="120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(or a</a:t>
            </a:r>
            <a:r>
              <a:rPr kumimoji="0" lang="en-US" sz="7200" b="1" i="0" u="none" strike="noStrike" kern="1200" cap="none" spc="0" normalizeH="0" noProof="0" dirty="0">
                <a:ln>
                  <a:noFill/>
                </a:ln>
                <a:solidFill>
                  <a:schemeClr val="bg1"/>
                </a:solidFill>
                <a:effectLst/>
                <a:uLnTx/>
                <a:uFillTx/>
                <a:latin typeface="Segoe UI Light" panose="020B0502040204020203" pitchFamily="34" charset="0"/>
                <a:cs typeface="Segoe UI Light" panose="020B0502040204020203" pitchFamily="34" charset="0"/>
              </a:rPr>
              <a:t> PhD)</a:t>
            </a:r>
            <a:endParaRPr kumimoji="0" lang="en-US" sz="5400" b="0" i="0" u="none" strike="noStrike" kern="1200" cap="none" spc="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7598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2423160" y="964844"/>
            <a:ext cx="6581595" cy="5073811"/>
          </a:xfrm>
          <a:prstGeom prst="rect">
            <a:avLst/>
          </a:prstGeom>
        </p:spPr>
      </p:pic>
      <p:sp>
        <p:nvSpPr>
          <p:cNvPr id="2" name="Rectangle 1"/>
          <p:cNvSpPr/>
          <p:nvPr/>
        </p:nvSpPr>
        <p:spPr>
          <a:xfrm>
            <a:off x="4896952" y="4194149"/>
            <a:ext cx="1201567" cy="7481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13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Minerva</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2423160" y="964844"/>
            <a:ext cx="6581595" cy="5073811"/>
          </a:xfrm>
          <a:prstGeom prst="rect">
            <a:avLst/>
          </a:prstGeom>
        </p:spPr>
      </p:pic>
    </p:spTree>
    <p:extLst>
      <p:ext uri="{BB962C8B-B14F-4D97-AF65-F5344CB8AC3E}">
        <p14:creationId xmlns:p14="http://schemas.microsoft.com/office/powerpoint/2010/main" val="354081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Minerva</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pic>
        <p:nvPicPr>
          <p:cNvPr id="6" name="Picture 5"/>
          <p:cNvPicPr>
            <a:picLocks noChangeAspect="1"/>
          </p:cNvPicPr>
          <p:nvPr/>
        </p:nvPicPr>
        <p:blipFill>
          <a:blip r:embed="rId3"/>
          <a:stretch>
            <a:fillRect/>
          </a:stretch>
        </p:blipFill>
        <p:spPr>
          <a:xfrm>
            <a:off x="0" y="874050"/>
            <a:ext cx="12192000" cy="5201340"/>
          </a:xfrm>
          <a:prstGeom prst="rect">
            <a:avLst/>
          </a:prstGeom>
        </p:spPr>
      </p:pic>
    </p:spTree>
    <p:extLst>
      <p:ext uri="{BB962C8B-B14F-4D97-AF65-F5344CB8AC3E}">
        <p14:creationId xmlns:p14="http://schemas.microsoft.com/office/powerpoint/2010/main" val="368267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err="1">
                <a:solidFill>
                  <a:schemeClr val="accent1"/>
                </a:solidFill>
              </a:rPr>
              <a:t>DeepX</a:t>
            </a:r>
            <a:r>
              <a:rPr lang="en-US" b="1" dirty="0">
                <a:solidFill>
                  <a:schemeClr val="accent1"/>
                </a:solidFill>
              </a:rPr>
              <a:t> Toolkit</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2803656" y="1075111"/>
            <a:ext cx="7192536" cy="4981843"/>
          </a:xfrm>
          <a:prstGeom prst="rect">
            <a:avLst/>
          </a:prstGeom>
        </p:spPr>
      </p:pic>
      <p:sp>
        <p:nvSpPr>
          <p:cNvPr id="8" name="TextBox 7"/>
          <p:cNvSpPr txBox="1"/>
          <p:nvPr/>
        </p:nvSpPr>
        <p:spPr>
          <a:xfrm>
            <a:off x="0" y="6397823"/>
            <a:ext cx="12191999" cy="307777"/>
          </a:xfrm>
          <a:prstGeom prst="rect">
            <a:avLst/>
          </a:prstGeom>
          <a:noFill/>
        </p:spPr>
        <p:txBody>
          <a:bodyPr wrap="square" rtlCol="0">
            <a:spAutoFit/>
          </a:bodyPr>
          <a:lstStyle/>
          <a:p>
            <a:pPr algn="r"/>
            <a:r>
              <a:rPr lang="en-US" sz="1400" dirty="0">
                <a:solidFill>
                  <a:schemeClr val="tx1">
                    <a:lumMod val="50000"/>
                    <a:lumOff val="50000"/>
                  </a:schemeClr>
                </a:solidFill>
              </a:rPr>
              <a:t>Nicholas D. Lane et al,  “DXTK : Enabling Resource-efficient Deep Learning on Mobile and Embedded Devices with the </a:t>
            </a:r>
            <a:r>
              <a:rPr lang="en-US" sz="1400" dirty="0" err="1">
                <a:solidFill>
                  <a:schemeClr val="tx1">
                    <a:lumMod val="50000"/>
                    <a:lumOff val="50000"/>
                  </a:schemeClr>
                </a:solidFill>
              </a:rPr>
              <a:t>DeepX</a:t>
            </a:r>
            <a:r>
              <a:rPr lang="en-US" sz="1400" dirty="0">
                <a:solidFill>
                  <a:schemeClr val="tx1">
                    <a:lumMod val="50000"/>
                    <a:lumOff val="50000"/>
                  </a:schemeClr>
                </a:solidFill>
              </a:rPr>
              <a:t> Toolkit",2016</a:t>
            </a:r>
          </a:p>
        </p:txBody>
      </p:sp>
    </p:spTree>
    <p:extLst>
      <p:ext uri="{BB962C8B-B14F-4D97-AF65-F5344CB8AC3E}">
        <p14:creationId xmlns:p14="http://schemas.microsoft.com/office/powerpoint/2010/main" val="315003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EIE : Efficient Inference Engine on Compressed DNNs</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304800" y="2057244"/>
            <a:ext cx="11615529" cy="2886780"/>
          </a:xfrm>
          <a:prstGeom prst="rect">
            <a:avLst/>
          </a:prstGeom>
        </p:spPr>
      </p:pic>
      <p:sp>
        <p:nvSpPr>
          <p:cNvPr id="8" name="TextBox 7"/>
          <p:cNvSpPr txBox="1"/>
          <p:nvPr/>
        </p:nvSpPr>
        <p:spPr>
          <a:xfrm>
            <a:off x="0" y="6397823"/>
            <a:ext cx="12191999" cy="307777"/>
          </a:xfrm>
          <a:prstGeom prst="rect">
            <a:avLst/>
          </a:prstGeom>
          <a:noFill/>
        </p:spPr>
        <p:txBody>
          <a:bodyPr wrap="square" rtlCol="0">
            <a:spAutoFit/>
          </a:bodyPr>
          <a:lstStyle/>
          <a:p>
            <a:pPr algn="r"/>
            <a:r>
              <a:rPr lang="en-US" sz="1400" dirty="0">
                <a:solidFill>
                  <a:schemeClr val="tx1">
                    <a:lumMod val="50000"/>
                    <a:lumOff val="50000"/>
                  </a:schemeClr>
                </a:solidFill>
              </a:rPr>
              <a:t>Song Han, </a:t>
            </a:r>
            <a:r>
              <a:rPr lang="en-US" sz="1400" dirty="0" err="1">
                <a:solidFill>
                  <a:schemeClr val="tx1">
                    <a:lumMod val="50000"/>
                    <a:lumOff val="50000"/>
                  </a:schemeClr>
                </a:solidFill>
              </a:rPr>
              <a:t>Xingyu</a:t>
            </a:r>
            <a:r>
              <a:rPr lang="en-US" sz="1400" dirty="0">
                <a:solidFill>
                  <a:schemeClr val="tx1">
                    <a:lumMod val="50000"/>
                    <a:lumOff val="50000"/>
                  </a:schemeClr>
                </a:solidFill>
              </a:rPr>
              <a:t> Liu, </a:t>
            </a:r>
            <a:r>
              <a:rPr lang="en-US" sz="1400" dirty="0" err="1">
                <a:solidFill>
                  <a:schemeClr val="tx1">
                    <a:lumMod val="50000"/>
                    <a:lumOff val="50000"/>
                  </a:schemeClr>
                </a:solidFill>
              </a:rPr>
              <a:t>Huizi</a:t>
            </a:r>
            <a:r>
              <a:rPr lang="en-US" sz="1400" dirty="0">
                <a:solidFill>
                  <a:schemeClr val="tx1">
                    <a:lumMod val="50000"/>
                    <a:lumOff val="50000"/>
                  </a:schemeClr>
                </a:solidFill>
              </a:rPr>
              <a:t> Mao, Jing Pu, </a:t>
            </a:r>
            <a:r>
              <a:rPr lang="en-US" sz="1400" dirty="0" err="1">
                <a:solidFill>
                  <a:schemeClr val="tx1">
                    <a:lumMod val="50000"/>
                    <a:lumOff val="50000"/>
                  </a:schemeClr>
                </a:solidFill>
              </a:rPr>
              <a:t>Ardavan</a:t>
            </a:r>
            <a:r>
              <a:rPr lang="en-US" sz="1400" dirty="0">
                <a:solidFill>
                  <a:schemeClr val="tx1">
                    <a:lumMod val="50000"/>
                    <a:lumOff val="50000"/>
                  </a:schemeClr>
                </a:solidFill>
              </a:rPr>
              <a:t> Pedram, Mark Horowitz, William Dally, "EIE: Efficient Inference Engine on Compressed Deep Neural Network", 2016</a:t>
            </a:r>
          </a:p>
        </p:txBody>
      </p:sp>
      <p:sp>
        <p:nvSpPr>
          <p:cNvPr id="9" name="Text Placeholder 6"/>
          <p:cNvSpPr>
            <a:spLocks noGrp="1"/>
          </p:cNvSpPr>
          <p:nvPr>
            <p:ph type="body" sz="quarter" idx="10"/>
          </p:nvPr>
        </p:nvSpPr>
        <p:spPr>
          <a:xfrm>
            <a:off x="8849658" y="5084659"/>
            <a:ext cx="3070671" cy="951765"/>
          </a:xfrm>
        </p:spPr>
        <p:txBody>
          <a:bodyPr>
            <a:normAutofit lnSpcReduction="10000"/>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189x faster on CPU</a:t>
            </a:r>
          </a:p>
          <a:p>
            <a:pPr marL="0" indent="0">
              <a:buNone/>
            </a:pPr>
            <a:r>
              <a:rPr lang="en-US" dirty="0">
                <a:solidFill>
                  <a:srgbClr val="666666"/>
                </a:solidFill>
                <a:latin typeface="Segoe UI Light" panose="020B0502040204020203" pitchFamily="34" charset="0"/>
                <a:cs typeface="Segoe UI Light" panose="020B0502040204020203" pitchFamily="34" charset="0"/>
              </a:rPr>
              <a:t>13x faster on GPU</a:t>
            </a:r>
          </a:p>
        </p:txBody>
      </p:sp>
    </p:spTree>
    <p:extLst>
      <p:ext uri="{BB962C8B-B14F-4D97-AF65-F5344CB8AC3E}">
        <p14:creationId xmlns:p14="http://schemas.microsoft.com/office/powerpoint/2010/main" val="128980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0" y="2047164"/>
            <a:ext cx="12192000" cy="1578906"/>
          </a:xfrm>
          <a:prstGeom prst="rect">
            <a:avLst/>
          </a:prstGeom>
        </p:spPr>
        <p:txBody>
          <a:bodyPr vert="horz" lIns="91427" tIns="45713" rIns="91427" bIns="45713"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6600" b="1" dirty="0">
                <a:solidFill>
                  <a:schemeClr val="bg1"/>
                </a:solidFill>
                <a:latin typeface="Segoe UI Light" panose="020B0502040204020203" pitchFamily="34" charset="0"/>
                <a:cs typeface="Segoe UI Light" panose="020B0502040204020203" pitchFamily="34" charset="0"/>
              </a:rPr>
              <a:t>One Last Question</a:t>
            </a:r>
            <a:endParaRPr kumimoji="0" lang="en-US" sz="4800" b="0" i="0" u="none" strike="noStrike" kern="1200" cap="none" spc="0" normalizeH="0" baseline="0" noProof="0" dirty="0">
              <a:ln>
                <a:noFill/>
              </a:ln>
              <a:solidFill>
                <a:srgbClr val="FFFF0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3788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0" y="2047164"/>
            <a:ext cx="12192000" cy="1578906"/>
          </a:xfrm>
          <a:prstGeom prst="rect">
            <a:avLst/>
          </a:prstGeom>
        </p:spPr>
        <p:txBody>
          <a:bodyPr vert="horz" lIns="91427" tIns="45713" rIns="91427" bIns="45713"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b="1" dirty="0">
                <a:solidFill>
                  <a:schemeClr val="bg1"/>
                </a:solidFill>
                <a:latin typeface="Segoe UI Light" panose="020B0502040204020203" pitchFamily="34" charset="0"/>
                <a:cs typeface="Segoe UI Light" panose="020B0502040204020203" pitchFamily="34" charset="0"/>
              </a:rPr>
              <a:t>How to access the slides in </a:t>
            </a:r>
            <a:r>
              <a:rPr lang="en-US" b="1" dirty="0">
                <a:solidFill>
                  <a:srgbClr val="FFFF00"/>
                </a:solidFill>
                <a:latin typeface="Segoe UI Light" panose="020B0502040204020203" pitchFamily="34" charset="0"/>
                <a:cs typeface="Segoe UI Light" panose="020B0502040204020203" pitchFamily="34" charset="0"/>
              </a:rPr>
              <a:t>1 second</a:t>
            </a:r>
            <a:endParaRPr kumimoji="0" lang="en-US" sz="4400" b="0" i="0" u="none" strike="noStrike" kern="1200" cap="none" spc="0" normalizeH="0" baseline="0" noProof="0" dirty="0">
              <a:ln>
                <a:noFill/>
              </a:ln>
              <a:solidFill>
                <a:srgbClr val="FFFF00"/>
              </a:solidFill>
              <a:effectLst/>
              <a:uLnTx/>
              <a:uFillTx/>
              <a:latin typeface="Segoe UI Light" panose="020B0502040204020203" pitchFamily="34" charset="0"/>
              <a:cs typeface="Segoe UI Light" panose="020B0502040204020203" pitchFamily="34" charset="0"/>
            </a:endParaRPr>
          </a:p>
        </p:txBody>
      </p:sp>
      <p:sp>
        <p:nvSpPr>
          <p:cNvPr id="4" name="Title 1"/>
          <p:cNvSpPr txBox="1">
            <a:spLocks/>
          </p:cNvSpPr>
          <p:nvPr/>
        </p:nvSpPr>
        <p:spPr>
          <a:xfrm>
            <a:off x="0" y="3429000"/>
            <a:ext cx="12192000" cy="1578906"/>
          </a:xfrm>
          <a:prstGeom prst="rect">
            <a:avLst/>
          </a:prstGeom>
        </p:spPr>
        <p:txBody>
          <a:bodyPr vert="horz" lIns="91427" tIns="45713" rIns="91427" bIns="45713"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4800" b="1" dirty="0">
                <a:solidFill>
                  <a:schemeClr val="bg1"/>
                </a:solidFill>
                <a:latin typeface="Segoe UI Light" panose="020B0502040204020203" pitchFamily="34" charset="0"/>
                <a:cs typeface="Segoe UI Light" panose="020B0502040204020203" pitchFamily="34" charset="0"/>
              </a:rPr>
              <a:t>Link posted here -&gt; </a:t>
            </a:r>
            <a:r>
              <a:rPr lang="en-US" sz="4800" b="1" dirty="0">
                <a:solidFill>
                  <a:srgbClr val="FFFF00"/>
                </a:solidFill>
                <a:latin typeface="Segoe UI Light" panose="020B0502040204020203" pitchFamily="34" charset="0"/>
                <a:cs typeface="Segoe UI Light" panose="020B0502040204020203" pitchFamily="34" charset="0"/>
              </a:rPr>
              <a:t>@</a:t>
            </a:r>
            <a:r>
              <a:rPr lang="en-US" sz="4800" b="1" dirty="0" err="1">
                <a:solidFill>
                  <a:srgbClr val="FFFF00"/>
                </a:solidFill>
                <a:latin typeface="Segoe UI Light" panose="020B0502040204020203" pitchFamily="34" charset="0"/>
                <a:cs typeface="Segoe UI Light" panose="020B0502040204020203" pitchFamily="34" charset="0"/>
              </a:rPr>
              <a:t>anirudhkoul</a:t>
            </a:r>
            <a:endParaRPr kumimoji="0" lang="en-US" sz="3600" b="0" i="0" u="none" strike="noStrike" kern="1200" cap="none" spc="0" normalizeH="0" baseline="0" noProof="0" dirty="0">
              <a:ln>
                <a:noFill/>
              </a:ln>
              <a:solidFill>
                <a:srgbClr val="FFFF00"/>
              </a:solidFill>
              <a:effectLst/>
              <a:uLnTx/>
              <a:uFillTx/>
              <a:latin typeface="Segoe UI Light" panose="020B0502040204020203" pitchFamily="34" charset="0"/>
              <a:cs typeface="Segoe UI Light" panose="020B0502040204020203" pitchFamily="34" charset="0"/>
            </a:endParaRPr>
          </a:p>
        </p:txBody>
      </p:sp>
      <p:pic>
        <p:nvPicPr>
          <p:cNvPr id="14338" name="Picture 2" descr="https://cdn.pixabay.com/photo/2016/05/01/23/20/twitter-bird-1366218_960_720.png"/>
          <p:cNvPicPr>
            <a:picLocks noChangeAspect="1" noChangeArrowheads="1"/>
          </p:cNvPicPr>
          <p:nvPr/>
        </p:nvPicPr>
        <p:blipFill rotWithShape="1">
          <a:blip r:embed="rId3">
            <a:clrChange>
              <a:clrFrom>
                <a:srgbClr val="5EA9DD"/>
              </a:clrFrom>
              <a:clrTo>
                <a:srgbClr val="5EA9DD">
                  <a:alpha val="0"/>
                </a:srgbClr>
              </a:clrTo>
            </a:clrChange>
            <a:extLst>
              <a:ext uri="{28A0092B-C50C-407E-A947-70E740481C1C}">
                <a14:useLocalDpi xmlns:a14="http://schemas.microsoft.com/office/drawing/2010/main" val="0"/>
              </a:ext>
            </a:extLst>
          </a:blip>
          <a:srcRect l="4478" t="10526" r="4109" b="6371"/>
          <a:stretch/>
        </p:blipFill>
        <p:spPr bwMode="auto">
          <a:xfrm>
            <a:off x="10685633" y="4156364"/>
            <a:ext cx="1246909" cy="113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25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96674" y="1393438"/>
            <a:ext cx="10906706" cy="4346991"/>
          </a:xfrm>
          <a:prstGeom prst="rect">
            <a:avLst/>
          </a:prstGeom>
        </p:spPr>
      </p:pic>
      <p:sp>
        <p:nvSpPr>
          <p:cNvPr id="4" name="Title 1"/>
          <p:cNvSpPr txBox="1">
            <a:spLocks/>
          </p:cNvSpPr>
          <p:nvPr/>
        </p:nvSpPr>
        <p:spPr>
          <a:xfrm>
            <a:off x="304800" y="396996"/>
            <a:ext cx="11615529" cy="567848"/>
          </a:xfrm>
          <a:prstGeom prst="rect">
            <a:avLst/>
          </a:prstGeom>
        </p:spPr>
        <p:txBody>
          <a:bodyPr>
            <a:normAutofit fontScale="92500" lnSpcReduction="10000"/>
          </a:bodyPr>
          <a:lstStyle>
            <a:lvl1pPr algn="l" defTabSz="68604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a:lstStyle>
          <a:p>
            <a:pPr marL="0" marR="0" lvl="0" indent="0" algn="l" defTabSz="686047" rtl="0" eaLnBrk="1" fontAlgn="auto" latinLnBrk="0" hangingPunct="1">
              <a:lnSpc>
                <a:spcPct val="90000"/>
              </a:lnSpc>
              <a:spcBef>
                <a:spcPct val="0"/>
              </a:spcBef>
              <a:spcAft>
                <a:spcPts val="0"/>
              </a:spcAft>
              <a:buClrTx/>
              <a:buSzTx/>
              <a:buFontTx/>
              <a:buNone/>
              <a:tabLst/>
              <a:defRPr/>
            </a:pPr>
            <a:r>
              <a:rPr lang="en-US" b="1" dirty="0">
                <a:solidFill>
                  <a:schemeClr val="accent1"/>
                </a:solidFill>
              </a:rPr>
              <a:t>Microsoft Cognitive Services</a:t>
            </a:r>
            <a:endParaRPr kumimoji="0" lang="en-US" sz="4100" b="1" i="0" u="none" strike="noStrike" kern="1200" cap="none" spc="-75" normalizeH="0" baseline="0" noProof="0" dirty="0">
              <a:ln w="3175">
                <a:noFill/>
              </a:ln>
              <a:solidFill>
                <a:schemeClr val="accent1"/>
              </a:solidFill>
              <a:effectLst/>
              <a:uLnTx/>
              <a:uFillTx/>
              <a:latin typeface="Segoe UI Light" pitchFamily="34" charset="0"/>
              <a:ea typeface="+mn-ea"/>
              <a:cs typeface="Arial" charset="0"/>
            </a:endParaRPr>
          </a:p>
        </p:txBody>
      </p:sp>
      <p:sp>
        <p:nvSpPr>
          <p:cNvPr id="5" name="Rectangle 4"/>
          <p:cNvSpPr/>
          <p:nvPr/>
        </p:nvSpPr>
        <p:spPr bwMode="auto">
          <a:xfrm>
            <a:off x="0" y="6705600"/>
            <a:ext cx="12192000" cy="152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rPr>
              <a:t>i</a:t>
            </a: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9" name="Text Placeholder 6"/>
          <p:cNvSpPr>
            <a:spLocks noGrp="1"/>
          </p:cNvSpPr>
          <p:nvPr>
            <p:ph type="body" sz="quarter" idx="10"/>
          </p:nvPr>
        </p:nvSpPr>
        <p:spPr>
          <a:xfrm>
            <a:off x="762001" y="5798819"/>
            <a:ext cx="11429999" cy="982981"/>
          </a:xfrm>
        </p:spPr>
        <p:txBody>
          <a:bodyPr>
            <a:normAutofit lnSpcReduction="10000"/>
          </a:bodyPr>
          <a:lstStyle/>
          <a:p>
            <a:pPr marL="0" indent="0">
              <a:buNone/>
            </a:pPr>
            <a:r>
              <a:rPr lang="en-US" dirty="0">
                <a:solidFill>
                  <a:srgbClr val="666666"/>
                </a:solidFill>
                <a:latin typeface="Segoe UI Light" panose="020B0502040204020203" pitchFamily="34" charset="0"/>
                <a:cs typeface="Segoe UI Light" panose="020B0502040204020203" pitchFamily="34" charset="0"/>
              </a:rPr>
              <a:t>Models won the 2015 ImageNet Large Scale Visual Recognition Challenge</a:t>
            </a:r>
          </a:p>
          <a:p>
            <a:pPr marL="0" indent="0">
              <a:buNone/>
            </a:pPr>
            <a:r>
              <a:rPr lang="en-US" dirty="0">
                <a:solidFill>
                  <a:srgbClr val="666666"/>
                </a:solidFill>
                <a:latin typeface="Segoe UI Light" panose="020B0502040204020203" pitchFamily="34" charset="0"/>
                <a:cs typeface="Segoe UI Light" panose="020B0502040204020203" pitchFamily="34" charset="0"/>
              </a:rPr>
              <a:t>Vision, Face, Emotion, Video and 21 other topics </a:t>
            </a:r>
          </a:p>
          <a:p>
            <a:pPr marL="0" indent="0">
              <a:buNone/>
            </a:pPr>
            <a:endParaRPr lang="en-US" dirty="0">
              <a:solidFill>
                <a:srgbClr val="666666"/>
              </a:solidFill>
              <a:latin typeface="Segoe UI Light" panose="020B0502040204020203" pitchFamily="34" charset="0"/>
              <a:cs typeface="Segoe UI Light" panose="020B0502040204020203" pitchFamily="34" charset="0"/>
            </a:endParaRPr>
          </a:p>
          <a:p>
            <a:pPr marL="0" indent="0">
              <a:buNone/>
            </a:pPr>
            <a:endParaRPr lang="en-US" dirty="0">
              <a:solidFill>
                <a:srgbClr val="66666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51427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261582" y="2047164"/>
            <a:ext cx="11668835" cy="1578906"/>
          </a:xfrm>
          <a:prstGeom prst="rect">
            <a:avLst/>
          </a:prstGeom>
        </p:spPr>
        <p:txBody>
          <a:bodyPr vert="horz" lIns="91427" tIns="45713" rIns="91427" bIns="45713"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7200" b="1" dirty="0">
                <a:solidFill>
                  <a:schemeClr val="bg1"/>
                </a:solidFill>
                <a:latin typeface="Segoe UI Light" panose="020B0502040204020203" pitchFamily="34" charset="0"/>
                <a:cs typeface="Segoe UI Light" panose="020B0502040204020203" pitchFamily="34" charset="0"/>
              </a:rPr>
              <a:t>Building a DL App in </a:t>
            </a:r>
            <a:r>
              <a:rPr lang="en-US" sz="7200" b="1" dirty="0">
                <a:solidFill>
                  <a:srgbClr val="FFFF00"/>
                </a:solidFill>
                <a:latin typeface="Segoe UI Light" panose="020B0502040204020203" pitchFamily="34" charset="0"/>
                <a:cs typeface="Segoe UI Light" panose="020B0502040204020203" pitchFamily="34" charset="0"/>
              </a:rPr>
              <a:t>1 day</a:t>
            </a:r>
            <a:endParaRPr kumimoji="0" lang="en-US" sz="5400" b="0" i="0" u="none" strike="noStrike" kern="1200" cap="none" spc="0" normalizeH="0" baseline="0" noProof="0" dirty="0">
              <a:ln>
                <a:noFill/>
              </a:ln>
              <a:solidFill>
                <a:srgbClr val="FFFF0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2083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7512</TotalTime>
  <Words>4338</Words>
  <Application>Microsoft Office PowerPoint</Application>
  <PresentationFormat>Widescreen</PresentationFormat>
  <Paragraphs>711</Paragraphs>
  <Slides>77</Slides>
  <Notes>76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77</vt:i4>
      </vt:variant>
    </vt:vector>
  </HeadingPairs>
  <TitlesOfParts>
    <vt:vector size="86" baseType="lpstr">
      <vt:lpstr>Arial</vt:lpstr>
      <vt:lpstr>Calibri</vt:lpstr>
      <vt:lpstr>Calibri Light</vt:lpstr>
      <vt:lpstr>等线 Light</vt:lpstr>
      <vt:lpstr>Segoe UI</vt:lpstr>
      <vt:lpstr>Segoe UI Light</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Anirudh Koul</dc:creator>
  <cp:lastModifiedBy>Anirudh Koul</cp:lastModifiedBy>
  <cp:revision>657</cp:revision>
  <dcterms:created xsi:type="dcterms:W3CDTF">2016-04-06T07:49:18Z</dcterms:created>
  <dcterms:modified xsi:type="dcterms:W3CDTF">2017-03-17T07:41:41Z</dcterms:modified>
</cp:coreProperties>
</file>